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3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_rels/notesSlide19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53.xml.rels" ContentType="application/vnd.openxmlformats-package.relationships+xml"/>
  <Override PartName="/ppt/notesSlides/_rels/notesSlide9.xml.rels" ContentType="application/vnd.openxmlformats-package.relationships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50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51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52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53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54.xml.rels" ContentType="application/vnd.openxmlformats-package.relationships+xml"/>
  <Override PartName="/ppt/media/image53.jpeg" ContentType="image/jpeg"/>
  <Override PartName="/ppt/media/image1.jpeg" ContentType="image/jpeg"/>
  <Override PartName="/ppt/media/image28.png" ContentType="image/png"/>
  <Override PartName="/ppt/media/image100.png" ContentType="image/png"/>
  <Override PartName="/ppt/media/image59.png" ContentType="image/png"/>
  <Override PartName="/ppt/media/image3.png" ContentType="image/png"/>
  <Override PartName="/ppt/media/image58.png" ContentType="image/png"/>
  <Override PartName="/ppt/media/image2.png" ContentType="image/png"/>
  <Override PartName="/ppt/media/image70.png" ContentType="image/png"/>
  <Override PartName="/ppt/media/image4.png" ContentType="image/png"/>
  <Override PartName="/ppt/media/image71.png" ContentType="image/png"/>
  <Override PartName="/ppt/media/image5.png" ContentType="image/png"/>
  <Override PartName="/ppt/media/image72.png" ContentType="image/png"/>
  <Override PartName="/ppt/media/image6.png" ContentType="image/png"/>
  <Override PartName="/ppt/media/image73.png" ContentType="image/png"/>
  <Override PartName="/ppt/media/image7.png" ContentType="image/png"/>
  <Override PartName="/ppt/media/image74.png" ContentType="image/png"/>
  <Override PartName="/ppt/media/image8.png" ContentType="image/png"/>
  <Override PartName="/ppt/media/image75.png" ContentType="image/png"/>
  <Override PartName="/ppt/media/image9.png" ContentType="image/png"/>
  <Override PartName="/ppt/media/image10.jpeg" ContentType="image/jpeg"/>
  <Override PartName="/ppt/media/image56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101.png" ContentType="image/png"/>
  <Override PartName="/ppt/media/image29.png" ContentType="image/png"/>
  <Override PartName="/ppt/media/image60.gif" ContentType="image/gif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7.jpeg" ContentType="image/jpeg"/>
  <Override PartName="/ppt/media/image36.png" ContentType="image/png"/>
  <Override PartName="/ppt/media/image110.png" ContentType="image/png"/>
  <Override PartName="/ppt/media/image38.png" ContentType="image/png"/>
  <Override PartName="/ppt/media/image111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4.png" ContentType="image/png"/>
  <Override PartName="/ppt/media/image55.png" ContentType="image/png"/>
  <Override PartName="/ppt/media/image57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79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89.png" ContentType="image/png"/>
  <Override PartName="/ppt/media/image90.png" ContentType="image/png"/>
  <Override PartName="/ppt/media/image91.png" ContentType="image/png"/>
  <Override PartName="/ppt/media/image92.png" ContentType="image/png"/>
  <Override PartName="/ppt/media/image93.png" ContentType="image/png"/>
  <Override PartName="/ppt/media/image94.jpeg" ContentType="image/jpeg"/>
  <Override PartName="/ppt/media/image95.png" ContentType="image/png"/>
  <Override PartName="/ppt/media/image96.png" ContentType="image/png"/>
  <Override PartName="/ppt/media/image97.png" ContentType="image/png"/>
  <Override PartName="/ppt/media/image98.png" ContentType="image/png"/>
  <Override PartName="/ppt/media/image99.png" ContentType="image/png"/>
  <Override PartName="/ppt/media/image102.png" ContentType="image/png"/>
  <Override PartName="/ppt/media/image103.png" ContentType="image/png"/>
  <Override PartName="/ppt/media/image104.png" ContentType="image/png"/>
  <Override PartName="/ppt/media/image105.png" ContentType="image/png"/>
  <Override PartName="/ppt/media/image106.png" ContentType="image/png"/>
  <Override PartName="/ppt/media/image107.png" ContentType="image/png"/>
  <Override PartName="/ppt/media/image108.png" ContentType="image/png"/>
  <Override PartName="/ppt/media/image109.png" ContentType="image/png"/>
  <Override PartName="/ppt/media/image112.png" ContentType="image/png"/>
  <Override PartName="/ppt/media/image113.png" ContentType="image/png"/>
  <Override PartName="/ppt/media/image114.jpeg" ContentType="image/jpe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</p:sldIdLst>
  <p:sldSz cx="12192000" cy="6858000"/>
  <p:notesSz cx="6858000" cy="1857375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7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buNone/>
            </a:pPr>
            <a:fld id="{F8F8E3B4-37D6-4B2B-924C-3EC459051617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77040" cy="3076920"/>
          </a:xfrm>
          <a:prstGeom prst="rect">
            <a:avLst/>
          </a:prstGeom>
          <a:ln w="0">
            <a:noFill/>
          </a:ln>
        </p:spPr>
      </p:sp>
      <p:sp>
        <p:nvSpPr>
          <p:cNvPr id="5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07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F6411166-B288-47AC-9F53-4A2CA55A8BF1}" type="slidenum">
              <a:rPr b="0" lang="en-US" sz="1200" spc="-1" strike="noStrike">
                <a:latin typeface="Times New Roman"/>
              </a:rPr>
              <a:t>53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77040" cy="3076920"/>
          </a:xfrm>
          <a:prstGeom prst="rect">
            <a:avLst/>
          </a:prstGeom>
          <a:ln w="0">
            <a:noFill/>
          </a:ln>
        </p:spPr>
      </p:sp>
      <p:sp>
        <p:nvSpPr>
          <p:cNvPr id="5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01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4F8AB562-AF0E-4A4A-8A07-B00FE1886939}" type="slidenum">
              <a:rPr b="0" lang="en-US" sz="1200" spc="-1" strike="noStrike">
                <a:latin typeface="Times New Roman"/>
              </a:rPr>
              <a:t>53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77040" cy="3076920"/>
          </a:xfrm>
          <a:prstGeom prst="rect">
            <a:avLst/>
          </a:prstGeom>
          <a:ln w="0">
            <a:noFill/>
          </a:ln>
        </p:spPr>
      </p:sp>
      <p:sp>
        <p:nvSpPr>
          <p:cNvPr id="50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10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A3ABEC13-BBC2-4869-9D4F-ED911E2ED690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77040" cy="3076920"/>
          </a:xfrm>
          <a:prstGeom prst="rect">
            <a:avLst/>
          </a:prstGeom>
          <a:ln w="0">
            <a:noFill/>
          </a:ln>
        </p:spPr>
      </p:sp>
      <p:sp>
        <p:nvSpPr>
          <p:cNvPr id="5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13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9F688F36-BD90-49B8-AFAD-DEFDF0F22730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77040" cy="3076920"/>
          </a:xfrm>
          <a:prstGeom prst="rect">
            <a:avLst/>
          </a:prstGeom>
          <a:ln w="0">
            <a:noFill/>
          </a:ln>
        </p:spPr>
      </p:sp>
      <p:sp>
        <p:nvSpPr>
          <p:cNvPr id="50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04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57DADBD4-96B4-47D6-B4AA-2F0FCC7EE3A2}" type="slidenum">
              <a:rPr b="0" lang="en-US" sz="1200" spc="-1" strike="noStrike">
                <a:latin typeface="Times New Roman"/>
              </a:rPr>
              <a:t>53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hyperlink" Target="https://github.com/DrStef/Applied_Data_Science_Capstone/blob/main/GH_jupyter-labs-webscraping_v4.ipynb" TargetMode="External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hyperlink" Target="https://api.spacexdata.com/v4/launches/past" TargetMode="External"/><Relationship Id="rId3" Type="http://schemas.openxmlformats.org/officeDocument/2006/relationships/hyperlink" Target="https://github.com/DrStef/Applied_Data_Science_Capstone/blob/main/GH_jupyter-labs-spacex-data-collection-api_v5.ipynb" TargetMode="External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hyperlink" Target="https://github.com/DrStef/Applied_Data_Science_Capstone/blob/main/GH_labs-jupyter-spacex-Data%20wrangling_v3.ipynb" TargetMode="External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hyperlink" Target="https://github.com/DrStef/Applied_Data_Science_Capstone/blob/main/GH_jupyter-labs-eda-sql-coursera_v10.ipynb" TargetMode="External"/><Relationship Id="rId6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hyperlink" Target="https://github.com/DrStef/Applied_Data_Science_Capstone/blob/main/GH_jupyter-labs-eda-dataviz-v10.ipynb" TargetMode="External"/><Relationship Id="rId5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hyperlink" Target="https://nbviewer.org/github/DrStef/Applied_Data_Science_Capstone/blob/main/GH_lab_jupyter_launch_site_location_v4.ipynb" TargetMode="External"/><Relationship Id="rId5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hyperlink" Target="https://github.com/DrStef/Applied_Data_Science_Capstone/blob/main/GH_Build_a_Dashboard_Application_with_Plotly_Dash_v10.ipynb" TargetMode="External"/><Relationship Id="rId5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hyperlink" Target="https://github.com/DrStef/Applied_Data_Science_Capstone/blob/main/GH_SpaceX_Machine%20Learning%20Prediction_Part_5_v8_shuffling.ipynb" TargetMode="External"/><Relationship Id="rId4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hyperlink" Target="https://adsabs.harvard.edu/full/1996ESASP.386..237F" TargetMode="External"/><Relationship Id="rId4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gif"/><Relationship Id="rId5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hyperlink" Target="https://nbviewer.org/github/DrStef/Applied_Data_Science_Capstone/blob/main/GH_lab_jupyter_launch_site_location_v4.ipynb" TargetMode="External"/><Relationship Id="rId5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image" Target="../media/image86.png"/><Relationship Id="rId3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1.png"/><Relationship Id="rId3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image" Target="../media/image93.png"/><Relationship Id="rId3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94.jpe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hyperlink" Target="https://arstechnica.com/science/2021/03/european-leaders-say-an-immediate-response-needed-to-the-rise-of-spacex/" TargetMode="External"/><Relationship Id="rId3" Type="http://schemas.openxmlformats.org/officeDocument/2006/relationships/hyperlink" Target="https://www.arianespace.com/vehicle/ariane-5/" TargetMode="External"/><Relationship Id="rId4" Type="http://schemas.openxmlformats.org/officeDocument/2006/relationships/hyperlink" Target="https://www.arianespace.com/wp-content/uploads/2020/06/Arianespace_Brochure_Ariane5_Sept2019.pdf" TargetMode="External"/><Relationship Id="rId5" Type="http://schemas.openxmlformats.org/officeDocument/2006/relationships/hyperlink" Target="https://www.arianespace.com/ariane-6/" TargetMode="External"/><Relationship Id="rId6" Type="http://schemas.openxmlformats.org/officeDocument/2006/relationships/hyperlink" Target="https://www.arianespace.com/wp-content/uploads/2020/06/Arianespace_Brochure_Ariane6_Sept2019.pdf" TargetMode="External"/><Relationship Id="rId7" Type="http://schemas.openxmlformats.org/officeDocument/2006/relationships/hyperlink" Target="https://www.inverse.com/innovation/ariane-6-vs-spacex" TargetMode="External"/><Relationship Id="rId8" Type="http://schemas.openxmlformats.org/officeDocument/2006/relationships/hyperlink" Target="https://adsabs.harvard.edu/full/1996ESASP.386..237F" TargetMode="External"/><Relationship Id="rId9" Type="http://schemas.openxmlformats.org/officeDocument/2006/relationships/hyperlink" Target="https://github.com/DrStef/Applied_Data_Science_Capstone/blob/main/GH_jupyter-labs-spacex-data-collection-api_v5.ipynb" TargetMode="External"/><Relationship Id="rId10" Type="http://schemas.openxmlformats.org/officeDocument/2006/relationships/hyperlink" Target="https://github.com/DrStef/Applied_Data_Science_Capstone/blob/main/GH_labs-jupyter-spacex-Data%20wrangling_v3.ipynb" TargetMode="External"/><Relationship Id="rId11" Type="http://schemas.openxmlformats.org/officeDocument/2006/relationships/hyperlink" Target="https://github.com/DrStef/Applied_Data_Science_Capstone/blob/main/GH_jupyter-labs-eda-sql-coursera_v10.ipynb" TargetMode="External"/><Relationship Id="rId12" Type="http://schemas.openxmlformats.org/officeDocument/2006/relationships/hyperlink" Target="https://github.com/DrStef/Applied_Data_Science_Capstone/blob/main/GH_jupyter-labs-eda-dataviz-v10.ipynb" TargetMode="External"/><Relationship Id="rId13" Type="http://schemas.openxmlformats.org/officeDocument/2006/relationships/hyperlink" Target="https://github.com/DrStef/Applied_Data_Science_Capstone/blob/main/GH_SpaceX_Machine%20Learning%20Prediction_Part_5_v8_shuffling.ipynb" TargetMode="External"/><Relationship Id="rId14" Type="http://schemas.openxmlformats.org/officeDocument/2006/relationships/hyperlink" Target="https://nbviewer.org/github/DrStef/Applied_Data_Science_Capstone/blob/main/GH_lab_jupyter_launch_site_location_v4.ipynb" TargetMode="External"/><Relationship Id="rId15" Type="http://schemas.openxmlformats.org/officeDocument/2006/relationships/hyperlink" Target="https://github.com/DrStef/Applied_Data_Science_Capstone/blob/main/GH_jupyter-labs-webscraping_v4.ipynb" TargetMode="External"/><Relationship Id="rId16" Type="http://schemas.openxmlformats.org/officeDocument/2006/relationships/hyperlink" Target="https://github.com/DrStef/Applied_Data_Science_Capstone/blob/main/GH_Build_a_Dashboard_Application_with_Plotly_Dash_v10.ipynb" TargetMode="External"/><Relationship Id="rId17" Type="http://schemas.openxmlformats.org/officeDocument/2006/relationships/hyperlink" Target="https://github.com/DrStef/Applied_Data_Science_Capstone/blob/main/Applied_Data_Science_Capstone_Extra_Web_Scraping_v1.ipynb" TargetMode="External"/><Relationship Id="rId18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image" Target="../media/image99.png"/><Relationship Id="rId3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image" Target="../media/image101.png"/><Relationship Id="rId3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image" Target="../media/image103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image" Target="../media/image105.png"/><Relationship Id="rId3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image" Target="../media/image107.png"/><Relationship Id="rId3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image" Target="../media/image109.png"/><Relationship Id="rId3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5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114.jpeg"/><Relationship Id="rId2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Box 5"/>
          <p:cNvSpPr/>
          <p:nvPr/>
        </p:nvSpPr>
        <p:spPr>
          <a:xfrm>
            <a:off x="659880" y="4847400"/>
            <a:ext cx="3217680" cy="54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500" spc="-1" strike="noStrike">
                <a:solidFill>
                  <a:srgbClr val="e7e6e6"/>
                </a:solidFill>
                <a:latin typeface="Tahoma"/>
                <a:ea typeface="SF Pro"/>
              </a:rPr>
              <a:t>Stephane DEDIEU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500" spc="-1" strike="noStrike">
                <a:solidFill>
                  <a:srgbClr val="e7e6e6"/>
                </a:solidFill>
                <a:latin typeface="Tahoma"/>
                <a:ea typeface="SF Pro"/>
              </a:rPr>
              <a:t>June 2</a:t>
            </a:r>
            <a:r>
              <a:rPr b="1" lang="en-US" sz="1500" spc="-1" strike="noStrike" baseline="14000000">
                <a:solidFill>
                  <a:srgbClr val="e7e6e6"/>
                </a:solidFill>
                <a:latin typeface="Tahoma"/>
                <a:ea typeface="SF Pro"/>
              </a:rPr>
              <a:t>nd</a:t>
            </a:r>
            <a:r>
              <a:rPr b="1" lang="en-US" sz="1500" spc="-1" strike="noStrike">
                <a:solidFill>
                  <a:srgbClr val="e7e6e6"/>
                </a:solidFill>
                <a:latin typeface="Tahoma"/>
                <a:ea typeface="SF Pro"/>
              </a:rPr>
              <a:t>, 2022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159" name="Picture 2" descr="IBM Skills Network Logo - Horizontal-noai copy.png"/>
          <p:cNvPicPr/>
          <p:nvPr/>
        </p:nvPicPr>
        <p:blipFill>
          <a:blip r:embed="rId2"/>
          <a:stretch/>
        </p:blipFill>
        <p:spPr>
          <a:xfrm>
            <a:off x="889920" y="676800"/>
            <a:ext cx="2094840" cy="619920"/>
          </a:xfrm>
          <a:prstGeom prst="rect">
            <a:avLst/>
          </a:prstGeom>
          <a:ln w="0">
            <a:noFill/>
          </a:ln>
        </p:spPr>
      </p:pic>
      <p:sp>
        <p:nvSpPr>
          <p:cNvPr id="160" name="TextBox 2"/>
          <p:cNvSpPr/>
          <p:nvPr/>
        </p:nvSpPr>
        <p:spPr>
          <a:xfrm>
            <a:off x="659880" y="3200400"/>
            <a:ext cx="4360680" cy="10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e7e6e6"/>
                </a:solidFill>
                <a:latin typeface="Tahoma"/>
                <a:ea typeface="SF Pro"/>
              </a:rPr>
              <a:t>Winning Space Race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e7e6e6"/>
                </a:solidFill>
                <a:latin typeface="Tahoma"/>
                <a:ea typeface="SF Pro"/>
              </a:rPr>
              <a:t>with Data Science</a:t>
            </a:r>
            <a:endParaRPr b="0" lang="en-US" sz="32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C28B6BC7-0E18-4891-9E2A-9A0E10C7D152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9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194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95" name=""/>
          <p:cNvSpPr/>
          <p:nvPr/>
        </p:nvSpPr>
        <p:spPr>
          <a:xfrm>
            <a:off x="690120" y="1529280"/>
            <a:ext cx="5252040" cy="383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Data was collected from: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-open source SpaceX REST API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-webscraping Falcon9 launch data in Wikipedia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-webscraping Ariane5 launcher data in Wikipedia </a:t>
            </a:r>
            <a:r>
              <a:rPr b="1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for reference graphs only.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(not prepared for ML)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grpSp>
        <p:nvGrpSpPr>
          <p:cNvPr id="196" name=""/>
          <p:cNvGrpSpPr/>
          <p:nvPr/>
        </p:nvGrpSpPr>
        <p:grpSpPr>
          <a:xfrm>
            <a:off x="6172200" y="1196640"/>
            <a:ext cx="4566960" cy="4289760"/>
            <a:chOff x="6172200" y="1196640"/>
            <a:chExt cx="4566960" cy="4289760"/>
          </a:xfrm>
        </p:grpSpPr>
        <p:sp>
          <p:nvSpPr>
            <p:cNvPr id="197" name=""/>
            <p:cNvSpPr/>
            <p:nvPr/>
          </p:nvSpPr>
          <p:spPr>
            <a:xfrm>
              <a:off x="7238520" y="1828800"/>
              <a:ext cx="360" cy="3657600"/>
            </a:xfrm>
            <a:prstGeom prst="line">
              <a:avLst/>
            </a:prstGeom>
            <a:ln w="36720">
              <a:solidFill>
                <a:srgbClr val="3465a4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" name=""/>
            <p:cNvSpPr/>
            <p:nvPr/>
          </p:nvSpPr>
          <p:spPr>
            <a:xfrm>
              <a:off x="6172200" y="4599360"/>
              <a:ext cx="2051280" cy="679680"/>
            </a:xfrm>
            <a:prstGeom prst="rect">
              <a:avLst/>
            </a:prstGeom>
            <a:solidFill>
              <a:srgbClr val="99ccf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6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Saved data into csv file</a:t>
              </a:r>
              <a:endParaRPr b="0" lang="en-US" sz="16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i="1" lang="en-US" sz="16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data_set_part1.csv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199" name=""/>
            <p:cNvSpPr/>
            <p:nvPr/>
          </p:nvSpPr>
          <p:spPr>
            <a:xfrm>
              <a:off x="8001000" y="1197000"/>
              <a:ext cx="2738160" cy="679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6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Web scraping Wikipedia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200" name=""/>
            <p:cNvSpPr/>
            <p:nvPr/>
          </p:nvSpPr>
          <p:spPr>
            <a:xfrm>
              <a:off x="9535320" y="1819800"/>
              <a:ext cx="360" cy="3657600"/>
            </a:xfrm>
            <a:prstGeom prst="line">
              <a:avLst/>
            </a:prstGeom>
            <a:ln w="36720">
              <a:solidFill>
                <a:srgbClr val="3465a4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" name=""/>
            <p:cNvSpPr/>
            <p:nvPr/>
          </p:nvSpPr>
          <p:spPr>
            <a:xfrm>
              <a:off x="8458200" y="3710520"/>
              <a:ext cx="2051280" cy="679680"/>
            </a:xfrm>
            <a:prstGeom prst="rect">
              <a:avLst/>
            </a:prstGeom>
            <a:solidFill>
              <a:srgbClr val="99ccf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6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Clean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202" name=""/>
            <p:cNvSpPr/>
            <p:nvPr/>
          </p:nvSpPr>
          <p:spPr>
            <a:xfrm>
              <a:off x="8458200" y="2796120"/>
              <a:ext cx="2051280" cy="679680"/>
            </a:xfrm>
            <a:prstGeom prst="rect">
              <a:avLst/>
            </a:prstGeom>
            <a:solidFill>
              <a:srgbClr val="99ccf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6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Extract Table data with Beautiful soup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203" name=""/>
            <p:cNvSpPr/>
            <p:nvPr/>
          </p:nvSpPr>
          <p:spPr>
            <a:xfrm>
              <a:off x="8458200" y="1881720"/>
              <a:ext cx="2051280" cy="679680"/>
            </a:xfrm>
            <a:prstGeom prst="rect">
              <a:avLst/>
            </a:prstGeom>
            <a:solidFill>
              <a:srgbClr val="99ccf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6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Get URL response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204" name=""/>
            <p:cNvSpPr/>
            <p:nvPr/>
          </p:nvSpPr>
          <p:spPr>
            <a:xfrm>
              <a:off x="8458200" y="4599000"/>
              <a:ext cx="2051280" cy="679680"/>
            </a:xfrm>
            <a:prstGeom prst="rect">
              <a:avLst/>
            </a:prstGeom>
            <a:solidFill>
              <a:srgbClr val="99ccf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6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Saved data into csv file</a:t>
              </a:r>
              <a:endParaRPr b="0" lang="en-US" sz="16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i="1" lang="en-US" sz="16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data_set_part2.csv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205" name=""/>
            <p:cNvSpPr/>
            <p:nvPr/>
          </p:nvSpPr>
          <p:spPr>
            <a:xfrm>
              <a:off x="6172200" y="1196640"/>
              <a:ext cx="2051280" cy="679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6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SpaceX REST API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206" name=""/>
            <p:cNvSpPr/>
            <p:nvPr/>
          </p:nvSpPr>
          <p:spPr>
            <a:xfrm>
              <a:off x="6172200" y="3710880"/>
              <a:ext cx="2051280" cy="679680"/>
            </a:xfrm>
            <a:prstGeom prst="rect">
              <a:avLst/>
            </a:prstGeom>
            <a:solidFill>
              <a:srgbClr val="99ccf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6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Replaced missing payload value with mean value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207" name=""/>
            <p:cNvSpPr/>
            <p:nvPr/>
          </p:nvSpPr>
          <p:spPr>
            <a:xfrm>
              <a:off x="6172200" y="2796480"/>
              <a:ext cx="2051280" cy="679680"/>
            </a:xfrm>
            <a:prstGeom prst="rect">
              <a:avLst/>
            </a:prstGeom>
            <a:solidFill>
              <a:srgbClr val="99ccf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6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Restricted dataframe to Falcon 9 launches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208" name=""/>
            <p:cNvSpPr/>
            <p:nvPr/>
          </p:nvSpPr>
          <p:spPr>
            <a:xfrm>
              <a:off x="6172200" y="1882080"/>
              <a:ext cx="2051280" cy="679680"/>
            </a:xfrm>
            <a:prstGeom prst="rect">
              <a:avLst/>
            </a:prstGeom>
            <a:solidFill>
              <a:srgbClr val="99ccf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6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Requested and parsed SpaceX launch data</a:t>
              </a:r>
              <a:endParaRPr b="0" lang="en-US" sz="16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B5F07C88-8525-4D22-BB24-905F862D837A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10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210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Title 1"/>
          <p:cNvSpPr/>
          <p:nvPr/>
        </p:nvSpPr>
        <p:spPr>
          <a:xfrm>
            <a:off x="922320" y="69120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- Scraping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12" name=""/>
          <p:cNvSpPr/>
          <p:nvPr/>
        </p:nvSpPr>
        <p:spPr>
          <a:xfrm>
            <a:off x="7772400" y="4801680"/>
            <a:ext cx="2738160" cy="908280"/>
          </a:xfrm>
          <a:prstGeom prst="rect">
            <a:avLst/>
          </a:prstGeom>
          <a:solidFill>
            <a:srgbClr val="ccff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;Calibri"/>
              </a:rPr>
              <a:t>Saved in a Dictionary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;Calibri"/>
              </a:rPr>
              <a:t>Appended Data to Keys</a:t>
            </a:r>
            <a:r>
              <a:rPr b="1" lang="en-US" sz="1150" spc="-1" strike="noStrike">
                <a:solidFill>
                  <a:srgbClr val="000000"/>
                </a:solidFill>
                <a:latin typeface="Arial"/>
                <a:ea typeface="Calibri;Calibri"/>
              </a:rPr>
              <a:t> </a:t>
            </a:r>
            <a:endParaRPr b="0" lang="en-US" sz="115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3427920" y="1828800"/>
            <a:ext cx="3882240" cy="1156680"/>
          </a:xfrm>
          <a:prstGeom prst="rect">
            <a:avLst/>
          </a:prstGeom>
          <a:solidFill>
            <a:srgbClr val="ccff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;Calibri"/>
              </a:rPr>
              <a:t>Acquired historical launch data from Wikipedia page 'List of Falcon 9 and Falcon Heavy Launches'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;Calibri"/>
              </a:rPr>
              <a:t>Requested the Falcon9 Launch Wiki page from its Wikipedia URL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214" name=""/>
          <p:cNvSpPr/>
          <p:nvPr/>
        </p:nvSpPr>
        <p:spPr>
          <a:xfrm>
            <a:off x="7772400" y="1828800"/>
            <a:ext cx="2738160" cy="1137960"/>
          </a:xfrm>
          <a:prstGeom prst="rect">
            <a:avLst/>
          </a:prstGeom>
          <a:solidFill>
            <a:srgbClr val="ccff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;Calibri"/>
              </a:rPr>
              <a:t>Created a beautiful soup object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4114800" y="4801680"/>
            <a:ext cx="2738160" cy="908280"/>
          </a:xfrm>
          <a:prstGeom prst="rect">
            <a:avLst/>
          </a:prstGeom>
          <a:solidFill>
            <a:srgbClr val="ccff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Converted Dictionary to Dataframe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6" name=""/>
          <p:cNvSpPr/>
          <p:nvPr/>
        </p:nvSpPr>
        <p:spPr>
          <a:xfrm>
            <a:off x="1143000" y="5038920"/>
            <a:ext cx="2052360" cy="442440"/>
          </a:xfrm>
          <a:prstGeom prst="rect">
            <a:avLst/>
          </a:prstGeom>
          <a:solidFill>
            <a:srgbClr val="ccff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Saved Dataframe into 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.csv file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7" name=""/>
          <p:cNvSpPr/>
          <p:nvPr/>
        </p:nvSpPr>
        <p:spPr>
          <a:xfrm>
            <a:off x="7325640" y="2384640"/>
            <a:ext cx="457200" cy="360"/>
          </a:xfrm>
          <a:prstGeom prst="line">
            <a:avLst/>
          </a:prstGeom>
          <a:ln w="367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"/>
          <p:cNvSpPr/>
          <p:nvPr/>
        </p:nvSpPr>
        <p:spPr>
          <a:xfrm>
            <a:off x="9144000" y="2971800"/>
            <a:ext cx="360" cy="1828800"/>
          </a:xfrm>
          <a:prstGeom prst="line">
            <a:avLst/>
          </a:prstGeom>
          <a:ln w="367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"/>
          <p:cNvSpPr/>
          <p:nvPr/>
        </p:nvSpPr>
        <p:spPr>
          <a:xfrm>
            <a:off x="7772400" y="3200400"/>
            <a:ext cx="2738160" cy="1156680"/>
          </a:xfrm>
          <a:prstGeom prst="rect">
            <a:avLst/>
          </a:prstGeom>
          <a:solidFill>
            <a:srgbClr val="ccff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;Calibri"/>
              </a:rPr>
              <a:t>Found all tables.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;Calibri"/>
              </a:rPr>
              <a:t>Extracted all column/variable names from the HTML table header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 flipH="1">
            <a:off x="6858000" y="5257800"/>
            <a:ext cx="914400" cy="360"/>
          </a:xfrm>
          <a:prstGeom prst="line">
            <a:avLst/>
          </a:prstGeom>
          <a:ln w="367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"/>
          <p:cNvSpPr/>
          <p:nvPr/>
        </p:nvSpPr>
        <p:spPr>
          <a:xfrm flipH="1">
            <a:off x="3200400" y="5257800"/>
            <a:ext cx="914400" cy="360"/>
          </a:xfrm>
          <a:prstGeom prst="line">
            <a:avLst/>
          </a:prstGeom>
          <a:ln w="367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"/>
          <p:cNvSpPr txBox="1"/>
          <p:nvPr/>
        </p:nvSpPr>
        <p:spPr>
          <a:xfrm>
            <a:off x="685800" y="6172200"/>
            <a:ext cx="7543800" cy="401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100" spc="-1" strike="noStrike">
                <a:latin typeface="Arial"/>
                <a:hlinkClick r:id="rId2"/>
              </a:rPr>
              <a:t>https://github.com/DrStef/Applied_Data_Science_Capstone/blob/main/GH_jupyter-labs-webscraping_v4.ipynb</a:t>
            </a:r>
            <a:endParaRPr b="0" lang="en-US" sz="1100" spc="-1" strike="noStrike">
              <a:latin typeface="Arial"/>
            </a:endParaRPr>
          </a:p>
          <a:p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DFBD1A47-A6DD-4548-8106-459497D02F96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11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224" name="Title 10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– SpaceX API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25" name=""/>
          <p:cNvSpPr/>
          <p:nvPr/>
        </p:nvSpPr>
        <p:spPr>
          <a:xfrm>
            <a:off x="360" y="1976040"/>
            <a:ext cx="6622920" cy="419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685440" y="2286000"/>
            <a:ext cx="3424320" cy="159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400" spc="-1" strike="noStrike" u="sng">
                <a:solidFill>
                  <a:srgbClr val="00331a"/>
                </a:solidFill>
                <a:uFillTx/>
                <a:latin typeface="Calibri"/>
                <a:ea typeface="DejaVu Sans"/>
              </a:rPr>
              <a:t>Preliminary Stage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331a"/>
                </a:solidFill>
                <a:latin typeface="Calibri"/>
                <a:ea typeface="DejaVu Sans"/>
              </a:rPr>
              <a:t>We defined a series of functions helping the use the API to extract info using identification numbers (IDs) in the launch data.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331a"/>
                </a:solidFill>
                <a:latin typeface="Calibri"/>
                <a:ea typeface="DejaVu Sans"/>
              </a:rPr>
              <a:t>getBoosterVersion(data)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331a"/>
                </a:solidFill>
                <a:latin typeface="Calibri"/>
                <a:ea typeface="DejaVu Sans"/>
              </a:rPr>
              <a:t>getLaunchSite(data)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331a"/>
                </a:solidFill>
                <a:latin typeface="Calibri"/>
                <a:ea typeface="DejaVu Sans"/>
              </a:rPr>
              <a:t>getPayloadData(data)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331a"/>
                </a:solidFill>
                <a:latin typeface="Calibri"/>
                <a:ea typeface="DejaVu Sans"/>
              </a:rPr>
              <a:t>getCoreData(data)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</p:txBody>
      </p:sp>
      <p:grpSp>
        <p:nvGrpSpPr>
          <p:cNvPr id="227" name=""/>
          <p:cNvGrpSpPr/>
          <p:nvPr/>
        </p:nvGrpSpPr>
        <p:grpSpPr>
          <a:xfrm>
            <a:off x="1996560" y="1626120"/>
            <a:ext cx="9367560" cy="3881160"/>
            <a:chOff x="1996560" y="1626120"/>
            <a:chExt cx="9367560" cy="3881160"/>
          </a:xfrm>
        </p:grpSpPr>
        <p:sp>
          <p:nvSpPr>
            <p:cNvPr id="228" name=""/>
            <p:cNvSpPr/>
            <p:nvPr/>
          </p:nvSpPr>
          <p:spPr>
            <a:xfrm>
              <a:off x="8625960" y="4599000"/>
              <a:ext cx="2738160" cy="908280"/>
            </a:xfrm>
            <a:prstGeom prst="rect">
              <a:avLst/>
            </a:prstGeom>
            <a:solidFill>
              <a:srgbClr val="83ca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4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Assigned list to dictionary  Converted to Dataframe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229" name=""/>
            <p:cNvSpPr/>
            <p:nvPr/>
          </p:nvSpPr>
          <p:spPr>
            <a:xfrm>
              <a:off x="4114800" y="1626120"/>
              <a:ext cx="4048920" cy="1156680"/>
            </a:xfrm>
            <a:prstGeom prst="rect">
              <a:avLst/>
            </a:prstGeom>
            <a:solidFill>
              <a:srgbClr val="83ca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400" spc="-1" strike="noStrike">
                  <a:solidFill>
                    <a:srgbClr val="00331a"/>
                  </a:solidFill>
                  <a:latin typeface="Calibri"/>
                  <a:ea typeface="DejaVu Sans"/>
                </a:rPr>
                <a:t>Requested rocket launch data from SpaceX API</a:t>
              </a:r>
              <a:endParaRPr b="0" lang="en-US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1" lang="en-US" sz="14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url=</a:t>
              </a:r>
              <a:r>
                <a:rPr b="1" lang="en-US" sz="1400" spc="-1" strike="noStrike" u="sng">
                  <a:solidFill>
                    <a:srgbClr val="0000ff"/>
                  </a:solidFill>
                  <a:uFillTx/>
                  <a:latin typeface="Calibri"/>
                  <a:ea typeface="DejaVu Sans"/>
                  <a:hlinkClick r:id="rId2"/>
                </a:rPr>
                <a:t>https://api.spacexdata.com/v4/launches/past</a:t>
              </a:r>
              <a:endParaRPr b="0" lang="en-US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endParaRPr b="0" lang="en-US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1" lang="en-US" sz="1400" spc="-1" strike="noStrike">
                  <a:solidFill>
                    <a:srgbClr val="00331a"/>
                  </a:solidFill>
                  <a:latin typeface="Calibri"/>
                  <a:ea typeface="DejaVu Sans"/>
                </a:rPr>
                <a:t>Requested and parsed</a:t>
              </a:r>
              <a:endParaRPr b="0" lang="en-US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1" lang="en-US" sz="1400" spc="-1" strike="noStrike">
                  <a:solidFill>
                    <a:srgbClr val="00331a"/>
                  </a:solidFill>
                  <a:latin typeface="Calibri"/>
                  <a:ea typeface="DejaVu Sans"/>
                </a:rPr>
                <a:t> </a:t>
              </a:r>
              <a:r>
                <a:rPr b="1" lang="en-US" sz="1400" spc="-1" strike="noStrike">
                  <a:solidFill>
                    <a:srgbClr val="00331a"/>
                  </a:solidFill>
                  <a:latin typeface="Calibri"/>
                  <a:ea typeface="DejaVu Sans"/>
                </a:rPr>
                <a:t>SpaceX data  with GET request</a:t>
              </a:r>
              <a:endParaRPr b="0" lang="en-US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230" name=""/>
            <p:cNvSpPr/>
            <p:nvPr/>
          </p:nvSpPr>
          <p:spPr>
            <a:xfrm>
              <a:off x="8625960" y="1626120"/>
              <a:ext cx="2738160" cy="1137960"/>
            </a:xfrm>
            <a:prstGeom prst="rect">
              <a:avLst/>
            </a:prstGeom>
            <a:solidFill>
              <a:srgbClr val="83ca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4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Decoded response as a .json file</a:t>
              </a:r>
              <a:endParaRPr b="0" lang="en-US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1" lang="en-US" sz="1400" spc="-1" strike="noStrike">
                  <a:solidFill>
                    <a:srgbClr val="00331a"/>
                  </a:solidFill>
                  <a:latin typeface="Calibri"/>
                  <a:ea typeface="DejaVu Sans"/>
                </a:rPr>
                <a:t>Turned it into Pandas dataframe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231" name=""/>
            <p:cNvSpPr/>
            <p:nvPr/>
          </p:nvSpPr>
          <p:spPr>
            <a:xfrm>
              <a:off x="4968360" y="4599000"/>
              <a:ext cx="2738160" cy="908280"/>
            </a:xfrm>
            <a:prstGeom prst="rect">
              <a:avLst/>
            </a:prstGeom>
            <a:solidFill>
              <a:srgbClr val="83ca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4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Selected Falcon9 data only</a:t>
              </a:r>
              <a:endParaRPr b="0" lang="en-US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1" lang="en-US" sz="14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Replaced missing payload mass value with mean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232" name=""/>
            <p:cNvSpPr/>
            <p:nvPr/>
          </p:nvSpPr>
          <p:spPr>
            <a:xfrm>
              <a:off x="1996560" y="4805640"/>
              <a:ext cx="2052360" cy="542160"/>
            </a:xfrm>
            <a:prstGeom prst="rect">
              <a:avLst/>
            </a:prstGeom>
            <a:solidFill>
              <a:srgbClr val="83ca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4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Saved Dataframe into </a:t>
              </a:r>
              <a:endParaRPr b="0" lang="en-US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1" lang="en-US" sz="14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.csv file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233" name=""/>
            <p:cNvSpPr/>
            <p:nvPr/>
          </p:nvSpPr>
          <p:spPr>
            <a:xfrm>
              <a:off x="8179200" y="2181960"/>
              <a:ext cx="457200" cy="360"/>
            </a:xfrm>
            <a:prstGeom prst="line">
              <a:avLst/>
            </a:prstGeom>
            <a:ln w="36720">
              <a:solidFill>
                <a:srgbClr val="3465a4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" name=""/>
            <p:cNvSpPr/>
            <p:nvPr/>
          </p:nvSpPr>
          <p:spPr>
            <a:xfrm>
              <a:off x="9997560" y="2769120"/>
              <a:ext cx="360" cy="1828800"/>
            </a:xfrm>
            <a:prstGeom prst="line">
              <a:avLst/>
            </a:prstGeom>
            <a:ln w="36720">
              <a:solidFill>
                <a:srgbClr val="3465a4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" name=""/>
            <p:cNvSpPr/>
            <p:nvPr/>
          </p:nvSpPr>
          <p:spPr>
            <a:xfrm>
              <a:off x="8625960" y="2971800"/>
              <a:ext cx="2738160" cy="1414800"/>
            </a:xfrm>
            <a:prstGeom prst="rect">
              <a:avLst/>
            </a:prstGeom>
            <a:solidFill>
              <a:srgbClr val="83ca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400" spc="-1" strike="noStrike">
                  <a:solidFill>
                    <a:srgbClr val="00331a"/>
                  </a:solidFill>
                  <a:latin typeface="Calibri"/>
                  <a:ea typeface="DejaVu Sans"/>
                </a:rPr>
                <a:t>Used the API with functions to get info from IDs: </a:t>
              </a:r>
              <a:endParaRPr b="0" lang="en-US" sz="1400" spc="-1" strike="noStrike">
                <a:latin typeface="Arial"/>
              </a:endParaRPr>
            </a:p>
            <a:p>
              <a:pPr lvl="1" marL="432000" indent="-21600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1" lang="en-US" sz="1200" spc="-1" strike="noStrike">
                  <a:solidFill>
                    <a:srgbClr val="00331a"/>
                  </a:solidFill>
                  <a:latin typeface="Calibri"/>
                  <a:ea typeface="DejaVu Sans"/>
                </a:rPr>
                <a:t>BoosterVersion </a:t>
              </a:r>
              <a:endParaRPr b="0" lang="en-US" sz="1200" spc="-1" strike="noStrike">
                <a:latin typeface="Arial"/>
              </a:endParaRPr>
            </a:p>
            <a:p>
              <a:pPr lvl="1" marL="432000" indent="-21600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1" lang="en-US" sz="1200" spc="-1" strike="noStrike">
                  <a:solidFill>
                    <a:srgbClr val="00331a"/>
                  </a:solidFill>
                  <a:latin typeface="Calibri"/>
                  <a:ea typeface="DejaVu Sans"/>
                </a:rPr>
                <a:t>Payloads</a:t>
              </a:r>
              <a:endParaRPr b="0" lang="en-US" sz="1200" spc="-1" strike="noStrike">
                <a:latin typeface="Arial"/>
              </a:endParaRPr>
            </a:p>
            <a:p>
              <a:pPr lvl="1" marL="432000" indent="-21600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1" lang="en-US" sz="1200" spc="-1" strike="noStrike">
                  <a:solidFill>
                    <a:srgbClr val="00331a"/>
                  </a:solidFill>
                  <a:latin typeface="Calibri"/>
                  <a:ea typeface="DejaVu Sans"/>
                </a:rPr>
                <a:t>LaunchSite</a:t>
              </a:r>
              <a:endParaRPr b="0" lang="en-US" sz="1200" spc="-1" strike="noStrike">
                <a:latin typeface="Arial"/>
              </a:endParaRPr>
            </a:p>
            <a:p>
              <a:pPr lvl="1" marL="432000" indent="-21600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1" lang="en-US" sz="1200" spc="-1" strike="noStrike">
                  <a:solidFill>
                    <a:srgbClr val="00331a"/>
                  </a:solidFill>
                  <a:latin typeface="Calibri"/>
                  <a:ea typeface="DejaVu Sans"/>
                </a:rPr>
                <a:t>Cores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1" lang="en-US" sz="1400" spc="-1" strike="noStrike">
                  <a:solidFill>
                    <a:srgbClr val="00331a"/>
                  </a:solidFill>
                  <a:latin typeface="Calibri"/>
                  <a:ea typeface="DejaVu Sans"/>
                </a:rPr>
                <a:t>Stored in List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236" name=""/>
            <p:cNvSpPr/>
            <p:nvPr/>
          </p:nvSpPr>
          <p:spPr>
            <a:xfrm flipH="1">
              <a:off x="7711560" y="5055120"/>
              <a:ext cx="914400" cy="360"/>
            </a:xfrm>
            <a:prstGeom prst="line">
              <a:avLst/>
            </a:prstGeom>
            <a:ln w="36720">
              <a:solidFill>
                <a:srgbClr val="3465a4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" name=""/>
            <p:cNvSpPr/>
            <p:nvPr/>
          </p:nvSpPr>
          <p:spPr>
            <a:xfrm flipH="1">
              <a:off x="4053960" y="5055120"/>
              <a:ext cx="914400" cy="360"/>
            </a:xfrm>
            <a:prstGeom prst="line">
              <a:avLst/>
            </a:prstGeom>
            <a:ln w="36720">
              <a:solidFill>
                <a:srgbClr val="3465a4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8" name=""/>
          <p:cNvSpPr txBox="1"/>
          <p:nvPr/>
        </p:nvSpPr>
        <p:spPr>
          <a:xfrm>
            <a:off x="685800" y="6172200"/>
            <a:ext cx="10287000" cy="401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100" spc="-1" strike="noStrike">
                <a:latin typeface="Arial"/>
                <a:hlinkClick r:id="rId3"/>
              </a:rPr>
              <a:t>https://github.com/DrStef/Applied_Data_Science_Capstone/blob/main/GH_jupyter-labs-spacex-data-collection-api_v5.ipynb</a:t>
            </a:r>
            <a:endParaRPr b="0" lang="en-US" sz="1100" spc="-1" strike="noStrike">
              <a:latin typeface="Arial"/>
            </a:endParaRPr>
          </a:p>
          <a:p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DAEFD410-8EB4-4AB0-AA70-586285F7EABC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12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240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Wrangling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241" name=""/>
          <p:cNvGrpSpPr/>
          <p:nvPr/>
        </p:nvGrpSpPr>
        <p:grpSpPr>
          <a:xfrm>
            <a:off x="850320" y="1371600"/>
            <a:ext cx="10578960" cy="4904280"/>
            <a:chOff x="850320" y="1371600"/>
            <a:chExt cx="10578960" cy="4904280"/>
          </a:xfrm>
        </p:grpSpPr>
        <p:grpSp>
          <p:nvGrpSpPr>
            <p:cNvPr id="242" name=""/>
            <p:cNvGrpSpPr/>
            <p:nvPr/>
          </p:nvGrpSpPr>
          <p:grpSpPr>
            <a:xfrm>
              <a:off x="6793920" y="2192400"/>
              <a:ext cx="4635360" cy="3656880"/>
              <a:chOff x="6793920" y="2192400"/>
              <a:chExt cx="4635360" cy="3656880"/>
            </a:xfrm>
          </p:grpSpPr>
          <p:sp>
            <p:nvSpPr>
              <p:cNvPr id="243" name=""/>
              <p:cNvSpPr/>
              <p:nvPr/>
            </p:nvSpPr>
            <p:spPr>
              <a:xfrm>
                <a:off x="6793920" y="2192400"/>
                <a:ext cx="4635360" cy="2210760"/>
              </a:xfrm>
              <a:prstGeom prst="rect">
                <a:avLst/>
              </a:prstGeom>
              <a:solidFill>
                <a:srgbClr val="ccff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endParaRPr b="0" lang="en-US" sz="18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endParaRPr b="0" lang="en-US" sz="18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Created a set of 1</a:t>
                </a:r>
                <a:r>
                  <a:rPr b="0" lang="en-US" sz="1400" spc="-1" strike="noStrike" baseline="14000000">
                    <a:solidFill>
                      <a:srgbClr val="000000"/>
                    </a:solidFill>
                    <a:latin typeface="Calibri"/>
                    <a:ea typeface="DejaVu Sans"/>
                  </a:rPr>
                  <a:t>st</a:t>
                </a:r>
                <a:r>
                  <a:rPr b="0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 stage booster landing outcomes</a:t>
                </a:r>
                <a:endParaRPr b="0" lang="en-US" sz="14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b="0" lang="en-US" sz="1400" spc="-1" strike="noStrike">
                    <a:solidFill>
                      <a:srgbClr val="007826"/>
                    </a:solidFill>
                    <a:latin typeface="Calibri"/>
                    <a:ea typeface="DejaVu Sans"/>
                  </a:rPr>
                  <a:t>0 True ASDS: successful landing on a drone ship</a:t>
                </a:r>
                <a:endParaRPr b="0" lang="en-US" sz="14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b="0" lang="en-US" sz="1400" spc="-1" strike="noStrike">
                    <a:solidFill>
                      <a:srgbClr val="c9211e"/>
                    </a:solidFill>
                    <a:latin typeface="Calibri"/>
                    <a:ea typeface="DejaVu Sans"/>
                  </a:rPr>
                  <a:t>1 None None: failure to land</a:t>
                </a:r>
                <a:endParaRPr b="0" lang="en-US" sz="14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b="0" lang="en-US" sz="1400" spc="-1" strike="noStrike">
                    <a:solidFill>
                      <a:srgbClr val="007826"/>
                    </a:solidFill>
                    <a:latin typeface="Calibri"/>
                    <a:ea typeface="DejaVu Sans"/>
                  </a:rPr>
                  <a:t>2 True RTLS: successful landing to a ground pad </a:t>
                </a:r>
                <a:endParaRPr b="0" lang="en-US" sz="14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b="0" lang="en-US" sz="1400" spc="-1" strike="noStrike">
                    <a:solidFill>
                      <a:srgbClr val="c9211e"/>
                    </a:solidFill>
                    <a:latin typeface="Calibri"/>
                    <a:ea typeface="DejaVu Sans"/>
                  </a:rPr>
                  <a:t>3 False ASDS: </a:t>
                </a:r>
                <a:r>
                  <a:rPr b="0" lang="en-US" sz="1400" spc="-1" strike="noStrike">
                    <a:solidFill>
                      <a:srgbClr val="007826"/>
                    </a:solidFill>
                    <a:latin typeface="Calibri"/>
                    <a:ea typeface="DejaVu Sans"/>
                  </a:rPr>
                  <a:t> </a:t>
                </a:r>
                <a:r>
                  <a:rPr b="0" lang="en-US" sz="1400" spc="-1" strike="noStrike">
                    <a:solidFill>
                      <a:srgbClr val="c9211e"/>
                    </a:solidFill>
                    <a:latin typeface="Calibri"/>
                    <a:ea typeface="DejaVu Sans"/>
                  </a:rPr>
                  <a:t>failed landing on a drone ship</a:t>
                </a:r>
                <a:endParaRPr b="0" lang="en-US" sz="14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b="0" lang="en-US" sz="1400" spc="-1" strike="noStrike">
                    <a:solidFill>
                      <a:srgbClr val="007826"/>
                    </a:solidFill>
                    <a:latin typeface="Calibri"/>
                    <a:ea typeface="DejaVu Sans"/>
                  </a:rPr>
                  <a:t>4 True Ocean: successful landing, specific region of the ocean</a:t>
                </a:r>
                <a:endParaRPr b="0" lang="en-US" sz="14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b="0" lang="en-US" sz="1400" spc="-1" strike="noStrike">
                    <a:solidFill>
                      <a:srgbClr val="c9211e"/>
                    </a:solidFill>
                    <a:latin typeface="Calibri"/>
                    <a:ea typeface="DejaVu Sans"/>
                  </a:rPr>
                  <a:t>5 False Ocean: failed landing, specific region of the ocean</a:t>
                </a:r>
                <a:endParaRPr b="0" lang="en-US" sz="14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b="0" lang="en-US" sz="1400" spc="-1" strike="noStrike">
                    <a:solidFill>
                      <a:srgbClr val="c9211e"/>
                    </a:solidFill>
                    <a:latin typeface="Calibri"/>
                    <a:ea typeface="DejaVu Sans"/>
                  </a:rPr>
                  <a:t>6 None ASDS: failure to land</a:t>
                </a:r>
                <a:endParaRPr b="0" lang="en-US" sz="14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b="0" lang="en-US" sz="1400" spc="-1" strike="noStrike">
                    <a:solidFill>
                      <a:srgbClr val="c9211e"/>
                    </a:solidFill>
                    <a:latin typeface="Calibri"/>
                    <a:ea typeface="DejaVu Sans"/>
                  </a:rPr>
                  <a:t>7 False RTLS: failed landing to a ground pad</a:t>
                </a:r>
                <a:r>
                  <a:rPr b="0" lang="en-US" sz="1400" spc="-1" strike="noStrike">
                    <a:solidFill>
                      <a:srgbClr val="007826"/>
                    </a:solidFill>
                    <a:latin typeface="Calibri"/>
                    <a:ea typeface="DejaVu Sans"/>
                  </a:rPr>
                  <a:t> </a:t>
                </a:r>
                <a:endParaRPr b="0" lang="en-US" sz="14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endParaRPr b="0" lang="en-US" sz="14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endParaRPr b="0" lang="en-US" sz="1400" spc="-1" strike="noStrike">
                  <a:latin typeface="Arial"/>
                </a:endParaRPr>
              </a:p>
            </p:txBody>
          </p:sp>
          <p:sp>
            <p:nvSpPr>
              <p:cNvPr id="244" name=""/>
              <p:cNvSpPr/>
              <p:nvPr/>
            </p:nvSpPr>
            <p:spPr>
              <a:xfrm>
                <a:off x="7966440" y="4935600"/>
                <a:ext cx="2716560" cy="913680"/>
              </a:xfrm>
              <a:prstGeom prst="rect">
                <a:avLst/>
              </a:prstGeom>
              <a:solidFill>
                <a:srgbClr val="ccffcc"/>
              </a:solidFill>
              <a:ln w="18360">
                <a:solidFill>
                  <a:srgbClr val="0099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9000" rIns="99000" tIns="54000" bIns="54000" anchor="ctr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Calibri;Calibri"/>
                    <a:ea typeface="Calibri;Calibri"/>
                  </a:rPr>
                  <a:t>Created a Training label: 'Class'</a:t>
                </a:r>
                <a:endParaRPr b="0" lang="en-US" sz="14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b="1" lang="en-US" sz="1400" spc="-1" strike="noStrike">
                    <a:solidFill>
                      <a:srgbClr val="c9211e"/>
                    </a:solidFill>
                    <a:latin typeface="Calibri;Calibri"/>
                    <a:ea typeface="Calibri;Calibri"/>
                  </a:rPr>
                  <a:t>Class = 0: booster landing failure</a:t>
                </a:r>
                <a:endParaRPr b="0" lang="en-US" sz="14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b="1" lang="en-US" sz="1400" spc="-1" strike="noStrike">
                    <a:solidFill>
                      <a:srgbClr val="006600"/>
                    </a:solidFill>
                    <a:latin typeface="Calibri;Calibri"/>
                    <a:ea typeface="Calibri;Calibri"/>
                  </a:rPr>
                  <a:t>Class = 1:  booster landing success</a:t>
                </a:r>
                <a:endParaRPr b="0" lang="en-US" sz="1400" spc="-1" strike="noStrike">
                  <a:latin typeface="Arial"/>
                </a:endParaRPr>
              </a:p>
            </p:txBody>
          </p:sp>
          <p:sp>
            <p:nvSpPr>
              <p:cNvPr id="245" name=""/>
              <p:cNvSpPr/>
              <p:nvPr/>
            </p:nvSpPr>
            <p:spPr>
              <a:xfrm flipH="1">
                <a:off x="9159480" y="4403880"/>
                <a:ext cx="5400" cy="531720"/>
              </a:xfrm>
              <a:prstGeom prst="line">
                <a:avLst/>
              </a:prstGeom>
              <a:ln w="0">
                <a:solidFill>
                  <a:srgbClr val="3465a4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46" name=""/>
            <p:cNvGrpSpPr/>
            <p:nvPr/>
          </p:nvGrpSpPr>
          <p:grpSpPr>
            <a:xfrm>
              <a:off x="850320" y="1371600"/>
              <a:ext cx="7112520" cy="4904280"/>
              <a:chOff x="850320" y="1371600"/>
              <a:chExt cx="7112520" cy="4904280"/>
            </a:xfrm>
          </p:grpSpPr>
          <p:grpSp>
            <p:nvGrpSpPr>
              <p:cNvPr id="247" name=""/>
              <p:cNvGrpSpPr/>
              <p:nvPr/>
            </p:nvGrpSpPr>
            <p:grpSpPr>
              <a:xfrm>
                <a:off x="850320" y="1371600"/>
                <a:ext cx="1755000" cy="548280"/>
                <a:chOff x="850320" y="1371600"/>
                <a:chExt cx="1755000" cy="548280"/>
              </a:xfrm>
            </p:grpSpPr>
            <p:sp>
              <p:nvSpPr>
                <p:cNvPr id="248" name=""/>
                <p:cNvSpPr/>
                <p:nvPr/>
              </p:nvSpPr>
              <p:spPr>
                <a:xfrm>
                  <a:off x="850320" y="1371600"/>
                  <a:ext cx="1755000" cy="54828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noAutofit/>
                </a:bodyPr>
                <a:p>
                  <a:pPr>
                    <a:lnSpc>
                      <a:spcPct val="100000"/>
                    </a:lnSpc>
                    <a:buNone/>
                  </a:pPr>
                  <a:r>
                    <a:rPr b="0" lang="en-US" sz="1600" spc="-1" strike="noStrike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Dataframe</a:t>
                  </a:r>
                  <a:endParaRPr b="0" lang="en-US" sz="1600" spc="-1" strike="noStrike">
                    <a:latin typeface="Arial"/>
                  </a:endParaRPr>
                </a:p>
                <a:p>
                  <a:pPr>
                    <a:lnSpc>
                      <a:spcPct val="100000"/>
                    </a:lnSpc>
                    <a:buNone/>
                  </a:pPr>
                  <a:r>
                    <a:rPr b="0" lang="en-US" sz="1600" spc="-1" strike="noStrike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From SpaceX API </a:t>
                  </a:r>
                  <a:endParaRPr b="0" lang="en-US" sz="1600" spc="-1" strike="noStrike">
                    <a:latin typeface="Arial"/>
                  </a:endParaRPr>
                </a:p>
              </p:txBody>
            </p:sp>
          </p:grpSp>
          <p:sp>
            <p:nvSpPr>
              <p:cNvPr id="249" name=""/>
              <p:cNvSpPr/>
              <p:nvPr/>
            </p:nvSpPr>
            <p:spPr>
              <a:xfrm>
                <a:off x="872280" y="3335400"/>
                <a:ext cx="2285280" cy="1064160"/>
              </a:xfrm>
              <a:prstGeom prst="rect">
                <a:avLst/>
              </a:prstGeom>
              <a:solidFill>
                <a:srgbClr val="ccff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Identified: </a:t>
                </a:r>
                <a:endParaRPr b="0" lang="en-US" sz="1400" spc="-1" strike="noStrike">
                  <a:latin typeface="Arial"/>
                </a:endParaRPr>
              </a:p>
              <a:p>
                <a:pPr marL="216000" indent="-216000">
                  <a:lnSpc>
                    <a:spcPct val="100000"/>
                  </a:lnSpc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null values for each feature</a:t>
                </a:r>
                <a:endParaRPr b="0" lang="en-US" sz="1400" spc="-1" strike="noStrike">
                  <a:latin typeface="Arial"/>
                </a:endParaRPr>
              </a:p>
              <a:p>
                <a:pPr marL="216000" indent="-216000">
                  <a:lnSpc>
                    <a:spcPct val="100000"/>
                  </a:lnSpc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numerical and categorical features</a:t>
                </a:r>
                <a:endParaRPr b="0" lang="en-US" sz="1400" spc="-1" strike="noStrike">
                  <a:latin typeface="Arial"/>
                </a:endParaRPr>
              </a:p>
            </p:txBody>
          </p:sp>
          <p:grpSp>
            <p:nvGrpSpPr>
              <p:cNvPr id="250" name=""/>
              <p:cNvGrpSpPr/>
              <p:nvPr/>
            </p:nvGrpSpPr>
            <p:grpSpPr>
              <a:xfrm>
                <a:off x="855360" y="2744640"/>
                <a:ext cx="2223000" cy="456480"/>
                <a:chOff x="855360" y="2744640"/>
                <a:chExt cx="2223000" cy="456480"/>
              </a:xfrm>
            </p:grpSpPr>
            <p:sp>
              <p:nvSpPr>
                <p:cNvPr id="251" name=""/>
                <p:cNvSpPr/>
                <p:nvPr/>
              </p:nvSpPr>
              <p:spPr>
                <a:xfrm>
                  <a:off x="855360" y="2744640"/>
                  <a:ext cx="2223000" cy="45648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noAutofit/>
                </a:bodyPr>
                <a:p>
                  <a:pPr>
                    <a:lnSpc>
                      <a:spcPct val="100000"/>
                    </a:lnSpc>
                    <a:buNone/>
                  </a:pPr>
                  <a:r>
                    <a:rPr b="0" lang="en-US" sz="1600" spc="-1" strike="noStrike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SpaceX dataset</a:t>
                  </a:r>
                  <a:endParaRPr b="0" lang="en-US" sz="1600" spc="-1" strike="noStrike">
                    <a:latin typeface="Arial"/>
                  </a:endParaRPr>
                </a:p>
                <a:p>
                  <a:pPr>
                    <a:lnSpc>
                      <a:spcPct val="100000"/>
                    </a:lnSpc>
                    <a:buNone/>
                  </a:pPr>
                  <a:r>
                    <a:rPr b="0" lang="en-US" sz="1600" spc="-1" strike="noStrike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Further Data wrangling</a:t>
                  </a:r>
                  <a:endParaRPr b="0" lang="en-US" sz="1600" spc="-1" strike="noStrike">
                    <a:latin typeface="Arial"/>
                  </a:endParaRPr>
                </a:p>
                <a:p>
                  <a:pPr>
                    <a:lnSpc>
                      <a:spcPct val="100000"/>
                    </a:lnSpc>
                    <a:buNone/>
                  </a:pPr>
                  <a:r>
                    <a:rPr b="0" lang="en-US" sz="1800" spc="-1" strike="noStrike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 </a:t>
                  </a:r>
                  <a:endParaRPr b="0" lang="en-US" sz="1800" spc="-1" strike="noStrike">
                    <a:latin typeface="Arial"/>
                  </a:endParaRPr>
                </a:p>
              </p:txBody>
            </p:sp>
          </p:grpSp>
          <p:grpSp>
            <p:nvGrpSpPr>
              <p:cNvPr id="252" name=""/>
              <p:cNvGrpSpPr/>
              <p:nvPr/>
            </p:nvGrpSpPr>
            <p:grpSpPr>
              <a:xfrm>
                <a:off x="919080" y="1963800"/>
                <a:ext cx="5251680" cy="685080"/>
                <a:chOff x="919080" y="1963800"/>
                <a:chExt cx="5251680" cy="685080"/>
              </a:xfrm>
            </p:grpSpPr>
            <p:sp>
              <p:nvSpPr>
                <p:cNvPr id="253" name=""/>
                <p:cNvSpPr/>
                <p:nvPr/>
              </p:nvSpPr>
              <p:spPr>
                <a:xfrm>
                  <a:off x="919080" y="1969200"/>
                  <a:ext cx="2051280" cy="679680"/>
                </a:xfrm>
                <a:prstGeom prst="rect">
                  <a:avLst/>
                </a:prstGeom>
                <a:solidFill>
                  <a:srgbClr val="99ccff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en-US" sz="1400" spc="-1" strike="noStrike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Identified missing values</a:t>
                  </a:r>
                  <a:endParaRPr b="0" lang="en-US" sz="1400" spc="-1" strike="noStrike">
                    <a:latin typeface="Arial"/>
                  </a:endParaRPr>
                </a:p>
              </p:txBody>
            </p:sp>
            <p:sp>
              <p:nvSpPr>
                <p:cNvPr id="254" name=""/>
                <p:cNvSpPr/>
                <p:nvPr/>
              </p:nvSpPr>
              <p:spPr>
                <a:xfrm>
                  <a:off x="3428280" y="1963800"/>
                  <a:ext cx="2742480" cy="679680"/>
                </a:xfrm>
                <a:prstGeom prst="rect">
                  <a:avLst/>
                </a:prstGeom>
                <a:solidFill>
                  <a:srgbClr val="99ccff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en-US" sz="1400" spc="-1" strike="noStrike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Replaced missing “PayloadMass” value with mean value</a:t>
                  </a:r>
                  <a:endParaRPr b="0" lang="en-US" sz="1400" spc="-1" strike="noStrike">
                    <a:latin typeface="Arial"/>
                  </a:endParaRPr>
                </a:p>
              </p:txBody>
            </p:sp>
            <p:sp>
              <p:nvSpPr>
                <p:cNvPr id="255" name=""/>
                <p:cNvSpPr/>
                <p:nvPr/>
              </p:nvSpPr>
              <p:spPr>
                <a:xfrm>
                  <a:off x="3003840" y="2313360"/>
                  <a:ext cx="457200" cy="360"/>
                </a:xfrm>
                <a:prstGeom prst="line">
                  <a:avLst/>
                </a:prstGeom>
                <a:ln w="0">
                  <a:solidFill>
                    <a:srgbClr val="3465a4"/>
                  </a:solidFill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256" name=""/>
              <p:cNvSpPr/>
              <p:nvPr/>
            </p:nvSpPr>
            <p:spPr>
              <a:xfrm flipH="1">
                <a:off x="2606040" y="2644200"/>
                <a:ext cx="2057400" cy="234000"/>
              </a:xfrm>
              <a:prstGeom prst="line">
                <a:avLst/>
              </a:prstGeom>
              <a:ln w="0">
                <a:solidFill>
                  <a:srgbClr val="3465a4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7" name=""/>
              <p:cNvSpPr/>
              <p:nvPr/>
            </p:nvSpPr>
            <p:spPr>
              <a:xfrm>
                <a:off x="3158280" y="3792600"/>
                <a:ext cx="3632040" cy="360"/>
              </a:xfrm>
              <a:prstGeom prst="line">
                <a:avLst/>
              </a:prstGeom>
              <a:ln w="0">
                <a:solidFill>
                  <a:srgbClr val="3465a4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8" name=""/>
              <p:cNvSpPr/>
              <p:nvPr/>
            </p:nvSpPr>
            <p:spPr>
              <a:xfrm>
                <a:off x="3430440" y="3028680"/>
                <a:ext cx="3199680" cy="1370880"/>
              </a:xfrm>
              <a:prstGeom prst="rect">
                <a:avLst/>
              </a:prstGeom>
              <a:solidFill>
                <a:srgbClr val="ccff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endParaRPr b="0" lang="en-US" sz="18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Calculated: </a:t>
                </a:r>
                <a:endParaRPr b="0" lang="en-US" sz="1400" spc="-1" strike="noStrike">
                  <a:latin typeface="Arial"/>
                </a:endParaRPr>
              </a:p>
              <a:p>
                <a:pPr marL="216000" indent="-216000">
                  <a:lnSpc>
                    <a:spcPct val="100000"/>
                  </a:lnSpc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Number of launches on each site</a:t>
                </a:r>
                <a:endParaRPr b="0" lang="en-US" sz="1400" spc="-1" strike="noStrike">
                  <a:latin typeface="Arial"/>
                </a:endParaRPr>
              </a:p>
              <a:p>
                <a:pPr marL="216000" indent="-216000">
                  <a:lnSpc>
                    <a:spcPct val="100000"/>
                  </a:lnSpc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number and occurrence of each orbit</a:t>
                </a:r>
                <a:endParaRPr b="0" lang="en-US" sz="1400" spc="-1" strike="noStrike">
                  <a:latin typeface="Arial"/>
                </a:endParaRPr>
              </a:p>
              <a:p>
                <a:pPr marL="216000" indent="-216000">
                  <a:lnSpc>
                    <a:spcPct val="100000"/>
                  </a:lnSpc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number and occurrence of missions outcome per orbit type</a:t>
                </a:r>
                <a:endParaRPr b="0" lang="en-US" sz="14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endParaRPr b="0" lang="en-US" sz="14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endParaRPr b="0" lang="en-US" sz="1400" spc="-1" strike="noStrike">
                  <a:latin typeface="Arial"/>
                </a:endParaRPr>
              </a:p>
            </p:txBody>
          </p:sp>
          <p:pic>
            <p:nvPicPr>
              <p:cNvPr id="259" name="" descr=""/>
              <p:cNvPicPr/>
              <p:nvPr/>
            </p:nvPicPr>
            <p:blipFill>
              <a:blip r:embed="rId2"/>
              <a:stretch/>
            </p:blipFill>
            <p:spPr>
              <a:xfrm>
                <a:off x="934200" y="4707000"/>
                <a:ext cx="6087600" cy="156888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260" name=""/>
              <p:cNvSpPr/>
              <p:nvPr/>
            </p:nvSpPr>
            <p:spPr>
              <a:xfrm flipH="1">
                <a:off x="7022520" y="5392800"/>
                <a:ext cx="940320" cy="360"/>
              </a:xfrm>
              <a:prstGeom prst="line">
                <a:avLst/>
              </a:prstGeom>
              <a:ln w="0">
                <a:solidFill>
                  <a:srgbClr val="3465a4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261" name=""/>
          <p:cNvSpPr txBox="1"/>
          <p:nvPr/>
        </p:nvSpPr>
        <p:spPr>
          <a:xfrm>
            <a:off x="685800" y="6400800"/>
            <a:ext cx="10744200" cy="401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100" spc="-1" strike="noStrike">
                <a:latin typeface="Arial"/>
                <a:hlinkClick r:id="rId3"/>
              </a:rPr>
              <a:t>https://github.com/DrStef/Applied_Data_Science_Capstone/blob/main/GH_labs-jupyter-spacex-Data%20wrangling_v3.ipynb</a:t>
            </a:r>
            <a:endParaRPr b="0" lang="en-US" sz="1100" spc="-1" strike="noStrike">
              <a:latin typeface="Arial"/>
            </a:endParaRPr>
          </a:p>
          <a:p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94E33636-7687-46AE-A832-E737343A274B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13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263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 SQL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264" name=""/>
          <p:cNvGrpSpPr/>
          <p:nvPr/>
        </p:nvGrpSpPr>
        <p:grpSpPr>
          <a:xfrm>
            <a:off x="5303880" y="1445400"/>
            <a:ext cx="6116400" cy="4570920"/>
            <a:chOff x="5303880" y="1445400"/>
            <a:chExt cx="6116400" cy="4570920"/>
          </a:xfrm>
        </p:grpSpPr>
        <p:pic>
          <p:nvPicPr>
            <p:cNvPr id="265" name="" descr=""/>
            <p:cNvPicPr/>
            <p:nvPr/>
          </p:nvPicPr>
          <p:blipFill>
            <a:blip r:embed="rId2"/>
            <a:srcRect l="0" t="0" r="15751" b="0"/>
            <a:stretch/>
          </p:blipFill>
          <p:spPr>
            <a:xfrm>
              <a:off x="5303880" y="1445400"/>
              <a:ext cx="6116400" cy="4570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66" name=""/>
            <p:cNvSpPr/>
            <p:nvPr/>
          </p:nvSpPr>
          <p:spPr>
            <a:xfrm>
              <a:off x="8964360" y="2614320"/>
              <a:ext cx="2453040" cy="696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400" spc="-1" strike="noStrike">
                  <a:solidFill>
                    <a:srgbClr val="990000"/>
                  </a:solidFill>
                  <a:latin typeface="Calibri"/>
                  <a:ea typeface="DejaVu Sans"/>
                </a:rPr>
                <a:t>MySQL local server</a:t>
              </a:r>
              <a:endParaRPr b="0" lang="en-US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0" lang="en-US" sz="1400" spc="-1" strike="noStrike">
                  <a:solidFill>
                    <a:srgbClr val="990000"/>
                  </a:solidFill>
                  <a:latin typeface="Calibri"/>
                  <a:ea typeface="DejaVu Sans"/>
                </a:rPr>
                <a:t>Building “spacex_v11” table.</a:t>
              </a:r>
              <a:r>
                <a:rPr b="0" lang="en-US" sz="1400" spc="-1" strike="noStrike">
                  <a:solidFill>
                    <a:srgbClr val="c9211e"/>
                  </a:solidFill>
                  <a:latin typeface="Calibri"/>
                  <a:ea typeface="DejaVu Sans"/>
                </a:rPr>
                <a:t> </a:t>
              </a:r>
              <a:endParaRPr b="0" lang="en-US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endParaRPr b="0" lang="en-US" sz="1400" spc="-1" strike="noStrike">
                <a:latin typeface="Arial"/>
              </a:endParaRPr>
            </a:p>
          </p:txBody>
        </p:sp>
      </p:grpSp>
      <p:grpSp>
        <p:nvGrpSpPr>
          <p:cNvPr id="267" name=""/>
          <p:cNvGrpSpPr/>
          <p:nvPr/>
        </p:nvGrpSpPr>
        <p:grpSpPr>
          <a:xfrm>
            <a:off x="685800" y="1282320"/>
            <a:ext cx="5251680" cy="1988280"/>
            <a:chOff x="685800" y="1282320"/>
            <a:chExt cx="5251680" cy="1988280"/>
          </a:xfrm>
        </p:grpSpPr>
        <p:sp>
          <p:nvSpPr>
            <p:cNvPr id="268" name=""/>
            <p:cNvSpPr/>
            <p:nvPr/>
          </p:nvSpPr>
          <p:spPr>
            <a:xfrm>
              <a:off x="685800" y="1282320"/>
              <a:ext cx="5251680" cy="1683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 u="sng">
                  <a:solidFill>
                    <a:srgbClr val="c9211e"/>
                  </a:solidFill>
                  <a:uFillTx/>
                  <a:latin typeface="Calibri"/>
                  <a:ea typeface="Arial;Arial"/>
                </a:rPr>
                <a:t>For the reviewer, </a:t>
              </a:r>
              <a:r>
                <a:rPr b="1" lang="en-US" sz="1200" spc="-1" strike="noStrike">
                  <a:solidFill>
                    <a:srgbClr val="c9211e"/>
                  </a:solidFill>
                  <a:latin typeface="Calibri"/>
                  <a:ea typeface="Arial;Arial"/>
                </a:rPr>
                <a:t>for emulating SQL queries:  </a:t>
              </a:r>
              <a:endParaRPr b="0" lang="en-US" sz="1200" spc="-1" strike="noStrike">
                <a:latin typeface="Arial"/>
              </a:endParaRPr>
            </a:p>
            <a:p>
              <a:pPr marL="216000" indent="-21600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1" lang="en-US" sz="1200" spc="-1" strike="noStrike">
                  <a:solidFill>
                    <a:srgbClr val="c9211e"/>
                  </a:solidFill>
                  <a:latin typeface="Calibri"/>
                  <a:ea typeface="Arial;Arial"/>
                </a:rPr>
                <a:t>I created a MySQL local server</a:t>
              </a:r>
              <a:endParaRPr b="0" lang="en-US" sz="1200" spc="-1" strike="noStrike">
                <a:latin typeface="Arial"/>
              </a:endParaRPr>
            </a:p>
            <a:p>
              <a:pPr marL="216000" indent="-21600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1" lang="en-US" sz="1200" spc="-1" strike="noStrike">
                  <a:solidFill>
                    <a:srgbClr val="c9211e"/>
                  </a:solidFill>
                  <a:latin typeface="Calibri"/>
                  <a:ea typeface="Arial;Arial"/>
                </a:rPr>
                <a:t>I created a database:  'spacex_database'</a:t>
              </a:r>
              <a:endParaRPr b="0" lang="en-US" sz="1200" spc="-1" strike="noStrike">
                <a:latin typeface="Arial"/>
              </a:endParaRPr>
            </a:p>
            <a:p>
              <a:pPr marL="216000" indent="-21600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1" lang="en-US" sz="1200" spc="-1" strike="noStrike">
                  <a:solidFill>
                    <a:srgbClr val="c9211e"/>
                  </a:solidFill>
                  <a:latin typeface="Calibri"/>
                  <a:ea typeface="Arial;Arial"/>
                </a:rPr>
                <a:t>I saved SpaceX csv file in Table “spacex_v11” (see picture)</a:t>
              </a:r>
              <a:endParaRPr b="0" lang="en-US" sz="1200" spc="-1" strike="noStrike">
                <a:latin typeface="Arial"/>
              </a:endParaRPr>
            </a:p>
            <a:p>
              <a:pPr marL="216000" indent="-216000">
                <a:lnSpc>
                  <a:spcPct val="100000"/>
                </a:lnSpc>
                <a:spcAft>
                  <a:spcPts val="300"/>
                </a:spcAft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1" lang="en-US" sz="1200" spc="-1" strike="noStrike">
                  <a:solidFill>
                    <a:srgbClr val="c9211e"/>
                  </a:solidFill>
                  <a:latin typeface="Calibri"/>
                  <a:ea typeface="Arial;Arial"/>
                </a:rPr>
                <a:t>I established a connection “conn” wih “spacex_database”. 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spcAft>
                  <a:spcPts val="300"/>
                </a:spcAft>
                <a:buNone/>
              </a:pP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spcAft>
                  <a:spcPts val="300"/>
                </a:spcAft>
                <a:buNone/>
              </a:pP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spcAft>
                  <a:spcPts val="300"/>
                </a:spcAft>
                <a:buNone/>
              </a:pP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spcAft>
                  <a:spcPts val="300"/>
                </a:spcAft>
                <a:buNone/>
              </a:pPr>
              <a:endParaRPr b="0" lang="en-US" sz="1200" spc="-1" strike="noStrike">
                <a:latin typeface="Arial"/>
              </a:endParaRPr>
            </a:p>
          </p:txBody>
        </p:sp>
        <p:pic>
          <p:nvPicPr>
            <p:cNvPr id="269" name="" descr=""/>
            <p:cNvPicPr/>
            <p:nvPr/>
          </p:nvPicPr>
          <p:blipFill>
            <a:blip r:embed="rId3"/>
            <a:stretch/>
          </p:blipFill>
          <p:spPr>
            <a:xfrm>
              <a:off x="1165680" y="2286000"/>
              <a:ext cx="3628800" cy="9846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70" name=""/>
          <p:cNvSpPr/>
          <p:nvPr/>
        </p:nvSpPr>
        <p:spPr>
          <a:xfrm>
            <a:off x="691200" y="3203280"/>
            <a:ext cx="5480280" cy="29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Aft>
                <a:spcPts val="300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;Arial"/>
              </a:rPr>
              <a:t>We ran SQL queries with “pd.read_sql_queries”: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;Arial"/>
              </a:rPr>
              <a:t> 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;Arial"/>
              </a:rPr>
              <a:t>1.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;Arial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;Arial"/>
              </a:rPr>
              <a:t>to download data in a Jupyter Notebook (dataframe)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;Arial"/>
              </a:rPr>
              <a:t>2.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;Arial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;Arial"/>
              </a:rPr>
              <a:t>to display information about: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295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;Arial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;Arial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;Arial"/>
              </a:rPr>
              <a:t>•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;Arial"/>
              </a:rPr>
              <a:t>Launch sites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295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;Arial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;Arial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;Arial"/>
              </a:rPr>
              <a:t>•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;Arial"/>
              </a:rPr>
              <a:t>Payload mass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295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;Arial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;Arial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;Arial"/>
              </a:rPr>
              <a:t>•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;Arial"/>
              </a:rPr>
              <a:t>Booster versions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295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;Arial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;Arial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;Arial"/>
              </a:rPr>
              <a:t>•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;Arial"/>
              </a:rPr>
              <a:t>Mission outcomes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295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;Arial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;Arial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;Arial"/>
              </a:rPr>
              <a:t>•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;Arial"/>
              </a:rPr>
              <a:t>Booster landings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71" name="" descr=""/>
          <p:cNvPicPr/>
          <p:nvPr/>
        </p:nvPicPr>
        <p:blipFill>
          <a:blip r:embed="rId4"/>
          <a:stretch/>
        </p:blipFill>
        <p:spPr>
          <a:xfrm>
            <a:off x="685800" y="3512880"/>
            <a:ext cx="4570920" cy="600840"/>
          </a:xfrm>
          <a:prstGeom prst="rect">
            <a:avLst/>
          </a:prstGeom>
          <a:ln w="0">
            <a:noFill/>
          </a:ln>
        </p:spPr>
      </p:pic>
      <p:sp>
        <p:nvSpPr>
          <p:cNvPr id="272" name=""/>
          <p:cNvSpPr txBox="1"/>
          <p:nvPr/>
        </p:nvSpPr>
        <p:spPr>
          <a:xfrm>
            <a:off x="685800" y="6400800"/>
            <a:ext cx="10058400" cy="401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100" spc="-1" strike="noStrike">
                <a:latin typeface="Arial"/>
                <a:hlinkClick r:id="rId5"/>
              </a:rPr>
              <a:t>https://github.com/DrStef/Applied_Data_Science_Capstone/blob/main/GH_jupyter-labs-eda-sql-coursera_v10.ipynb</a:t>
            </a:r>
            <a:endParaRPr b="0" lang="en-US" sz="1100" spc="-1" strike="noStrike">
              <a:latin typeface="Arial"/>
            </a:endParaRPr>
          </a:p>
          <a:p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0CA76EE2-8C15-44B6-B9B2-3FF556225EE1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14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274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 Data Visualization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75" name=""/>
          <p:cNvSpPr/>
          <p:nvPr/>
        </p:nvSpPr>
        <p:spPr>
          <a:xfrm>
            <a:off x="760320" y="1544760"/>
            <a:ext cx="6595560" cy="411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Aft>
                <a:spcPts val="865"/>
              </a:spcAft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Exploring data in the Falcon 9 dataframe searching for factors and relations influencing launching success rate (booster recovery).</a:t>
            </a:r>
            <a:endParaRPr b="0" lang="en-US" sz="1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Payload mass</a:t>
            </a:r>
            <a:endParaRPr b="0" lang="en-US" sz="1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Orbit type</a:t>
            </a:r>
            <a:endParaRPr b="0" lang="en-US" sz="1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Launch site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Graphs and scatter charts with Matplotlib – Seaborn and Analysis.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865"/>
              </a:spcAft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Results with Scatter charts are labeled: class 0-1 (failure/success).</a:t>
            </a:r>
            <a:endParaRPr b="0" lang="en-US" sz="1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Payload mass v. Flight Number</a:t>
            </a:r>
            <a:endParaRPr b="0" lang="en-US" sz="1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Launch Site v. Flight number</a:t>
            </a:r>
            <a:endParaRPr b="0" lang="en-US" sz="1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Launch Site v. Payload mass </a:t>
            </a:r>
            <a:endParaRPr b="0" lang="en-US" sz="1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Orbit v. Flight number</a:t>
            </a:r>
            <a:endParaRPr b="0" lang="en-US" sz="1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Orbit v. Payload mass</a:t>
            </a:r>
            <a:endParaRPr b="0" lang="en-US" sz="1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Histogram: success rate for each orbit</a:t>
            </a:r>
            <a:endParaRPr b="0" lang="en-US" sz="1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Falcon 9 &amp; Ariane-5 launch success yearly trend.</a:t>
            </a:r>
            <a:r>
              <a:rPr b="0" lang="en-US" sz="1600" spc="-1" strike="noStrike">
                <a:solidFill>
                  <a:srgbClr val="c9211e"/>
                </a:solidFill>
                <a:latin typeface="Calibri"/>
                <a:ea typeface="DejaVu Sans"/>
              </a:rPr>
              <a:t>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</p:txBody>
      </p:sp>
      <p:grpSp>
        <p:nvGrpSpPr>
          <p:cNvPr id="276" name=""/>
          <p:cNvGrpSpPr/>
          <p:nvPr/>
        </p:nvGrpSpPr>
        <p:grpSpPr>
          <a:xfrm>
            <a:off x="8001000" y="1600200"/>
            <a:ext cx="2756880" cy="4046400"/>
            <a:chOff x="8001000" y="1600200"/>
            <a:chExt cx="2756880" cy="4046400"/>
          </a:xfrm>
        </p:grpSpPr>
        <p:pic>
          <p:nvPicPr>
            <p:cNvPr id="277" name="" descr=""/>
            <p:cNvPicPr/>
            <p:nvPr/>
          </p:nvPicPr>
          <p:blipFill>
            <a:blip r:embed="rId2"/>
            <a:stretch/>
          </p:blipFill>
          <p:spPr>
            <a:xfrm>
              <a:off x="8010000" y="1600200"/>
              <a:ext cx="2747880" cy="2007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8" name="" descr=""/>
            <p:cNvPicPr/>
            <p:nvPr/>
          </p:nvPicPr>
          <p:blipFill>
            <a:blip r:embed="rId3"/>
            <a:srcRect l="1224" t="0" r="1416" b="0"/>
            <a:stretch/>
          </p:blipFill>
          <p:spPr>
            <a:xfrm>
              <a:off x="8001000" y="3721680"/>
              <a:ext cx="2738880" cy="19249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79" name=""/>
          <p:cNvSpPr txBox="1"/>
          <p:nvPr/>
        </p:nvSpPr>
        <p:spPr>
          <a:xfrm>
            <a:off x="685800" y="6418080"/>
            <a:ext cx="10515600" cy="401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100" spc="-1" strike="noStrike">
                <a:latin typeface="Arial"/>
                <a:hlinkClick r:id="rId4"/>
              </a:rPr>
              <a:t>https://github.com/DrStef/Applied_Data_Science_Capstone/blob/main/GH_jupyter-labs-eda-dataviz-v10.ipynb</a:t>
            </a:r>
            <a:endParaRPr b="0" lang="en-US" sz="1100" spc="-1" strike="noStrike">
              <a:latin typeface="Arial"/>
            </a:endParaRPr>
          </a:p>
          <a:p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E1293C56-7EB3-498C-BDF7-E334E497D76D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15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281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an Interactive Map with Folium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82" name=""/>
          <p:cNvSpPr/>
          <p:nvPr/>
        </p:nvSpPr>
        <p:spPr>
          <a:xfrm>
            <a:off x="816480" y="1343520"/>
            <a:ext cx="5939280" cy="436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Segoe UI"/>
              </a:rPr>
              <a:t>Launch success rate may depend on the location and proximity of a launch site. </a:t>
            </a: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Segoe UI"/>
              </a:rPr>
              <a:t>Folium Interactive Map was used for visualizing and analyzing SpaceX </a:t>
            </a: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Launch Sites.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Used Interactive mapping library called Folium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Identified all SpaceX launch sites on a map: Florida, California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Included longitude and latitude info.  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Identified  successful/failed launches for each site on map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Calculated the distance between a launch site (CCAFS_SLC40 in Cape Canaveral, FL ) and: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Closest coastline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Closest high traffic density railway:    Florida East Coast Railway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Closest high traffic density highway:   Interstate I95  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Closest high density urban area:   Orlando (FL)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For reference, we added the localization of European Space Agency (ESA) /ArianeEspace Ariane 5 and Soyuz launch pads in Kourou, French Guiana</a:t>
            </a: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grpSp>
        <p:nvGrpSpPr>
          <p:cNvPr id="283" name=""/>
          <p:cNvGrpSpPr/>
          <p:nvPr/>
        </p:nvGrpSpPr>
        <p:grpSpPr>
          <a:xfrm>
            <a:off x="7495200" y="1371600"/>
            <a:ext cx="3473640" cy="4584960"/>
            <a:chOff x="7495200" y="1371600"/>
            <a:chExt cx="3473640" cy="4584960"/>
          </a:xfrm>
        </p:grpSpPr>
        <p:pic>
          <p:nvPicPr>
            <p:cNvPr id="284" name="" descr=""/>
            <p:cNvPicPr/>
            <p:nvPr/>
          </p:nvPicPr>
          <p:blipFill>
            <a:blip r:embed="rId2"/>
            <a:stretch/>
          </p:blipFill>
          <p:spPr>
            <a:xfrm>
              <a:off x="7495200" y="1371600"/>
              <a:ext cx="3443040" cy="1824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5" name="" descr=""/>
            <p:cNvPicPr/>
            <p:nvPr/>
          </p:nvPicPr>
          <p:blipFill>
            <a:blip r:embed="rId3"/>
            <a:stretch/>
          </p:blipFill>
          <p:spPr>
            <a:xfrm>
              <a:off x="7525800" y="3679920"/>
              <a:ext cx="3443040" cy="1906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6" name=""/>
            <p:cNvSpPr/>
            <p:nvPr/>
          </p:nvSpPr>
          <p:spPr>
            <a:xfrm>
              <a:off x="7544160" y="3200400"/>
              <a:ext cx="3424680" cy="39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200" spc="-1" strike="noStrike">
                  <a:solidFill>
                    <a:srgbClr val="000000"/>
                  </a:solidFill>
                  <a:latin typeface="Calibri"/>
                  <a:ea typeface="Calibri;Calibri"/>
                </a:rPr>
                <a:t>CCAFS_SLC40 in Cape Canaveral FL</a:t>
              </a:r>
              <a:endParaRPr b="0" lang="en-US" sz="12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lang="en-US" sz="1200" spc="-1" strike="noStrike">
                  <a:solidFill>
                    <a:srgbClr val="000000"/>
                  </a:solidFill>
                  <a:latin typeface="Calibri"/>
                  <a:ea typeface="Calibri;Calibri"/>
                </a:rPr>
                <a:t>Coordinates: -80.577</a:t>
              </a:r>
              <a:r>
                <a:rPr b="0" lang="en-US" sz="1200" spc="-1" strike="noStrike" baseline="33000">
                  <a:solidFill>
                    <a:srgbClr val="000000"/>
                  </a:solidFill>
                  <a:latin typeface="Calibri"/>
                  <a:ea typeface="Calibri;Calibri"/>
                </a:rPr>
                <a:t>o</a:t>
              </a:r>
              <a:r>
                <a:rPr b="0" lang="en-US" sz="1200" spc="-1" strike="noStrike">
                  <a:solidFill>
                    <a:srgbClr val="000000"/>
                  </a:solidFill>
                  <a:latin typeface="Calibri"/>
                  <a:ea typeface="Calibri;Calibri"/>
                </a:rPr>
                <a:t>, 28.563</a:t>
              </a:r>
              <a:r>
                <a:rPr b="0" lang="en-US" sz="1200" spc="-1" strike="noStrike" baseline="33000">
                  <a:solidFill>
                    <a:srgbClr val="000000"/>
                  </a:solidFill>
                  <a:latin typeface="Calibri"/>
                  <a:ea typeface="Calibri;Calibri"/>
                </a:rPr>
                <a:t>o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287" name=""/>
            <p:cNvSpPr/>
            <p:nvPr/>
          </p:nvSpPr>
          <p:spPr>
            <a:xfrm>
              <a:off x="7534800" y="5563440"/>
              <a:ext cx="3424680" cy="39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200" spc="-1" strike="noStrike">
                  <a:solidFill>
                    <a:srgbClr val="000000"/>
                  </a:solidFill>
                  <a:latin typeface="Calibri"/>
                  <a:ea typeface="Calibri;Calibri"/>
                </a:rPr>
                <a:t>Ariane launch pad - Kourou in French Guiana </a:t>
              </a:r>
              <a:endParaRPr b="0" lang="en-US" sz="12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lang="en-US" sz="1200" spc="-1" strike="noStrike">
                  <a:solidFill>
                    <a:srgbClr val="000000"/>
                  </a:solidFill>
                  <a:latin typeface="Calibri"/>
                  <a:ea typeface="Calibri;Calibri"/>
                </a:rPr>
                <a:t>Coordinates: -52.792</a:t>
              </a:r>
              <a:r>
                <a:rPr b="0" lang="en-US" sz="1200" spc="-1" strike="noStrike" baseline="33000">
                  <a:solidFill>
                    <a:srgbClr val="000000"/>
                  </a:solidFill>
                  <a:latin typeface="Calibri"/>
                  <a:ea typeface="Calibri;Calibri"/>
                </a:rPr>
                <a:t>o</a:t>
              </a:r>
              <a:r>
                <a:rPr b="0" lang="en-US" sz="1200" spc="-1" strike="noStrike">
                  <a:solidFill>
                    <a:srgbClr val="000000"/>
                  </a:solidFill>
                  <a:latin typeface="Calibri"/>
                  <a:ea typeface="Calibri;Calibri"/>
                </a:rPr>
                <a:t>, </a:t>
              </a:r>
              <a:r>
                <a:rPr b="1" lang="en-US" sz="1200" spc="-1" strike="noStrike">
                  <a:solidFill>
                    <a:srgbClr val="007826"/>
                  </a:solidFill>
                  <a:latin typeface="Calibri"/>
                  <a:ea typeface="Calibri;Calibri"/>
                </a:rPr>
                <a:t>5.265</a:t>
              </a:r>
              <a:r>
                <a:rPr b="1" lang="en-US" sz="1200" spc="-1" strike="noStrike" baseline="33000">
                  <a:solidFill>
                    <a:srgbClr val="007826"/>
                  </a:solidFill>
                  <a:latin typeface="Calibri"/>
                  <a:ea typeface="Calibri;Calibri"/>
                </a:rPr>
                <a:t>o  </a:t>
              </a:r>
              <a:r>
                <a:rPr b="1" lang="en-US" sz="1200" spc="-1" strike="noStrike">
                  <a:solidFill>
                    <a:srgbClr val="007826"/>
                  </a:solidFill>
                  <a:latin typeface="Calibri"/>
                  <a:ea typeface="Calibri;Calibri"/>
                </a:rPr>
                <a:t>(~ Equator)</a:t>
              </a:r>
              <a:endParaRPr b="0" lang="en-US" sz="1200" spc="-1" strike="noStrike">
                <a:latin typeface="Arial"/>
              </a:endParaRPr>
            </a:p>
          </p:txBody>
        </p:sp>
      </p:grpSp>
      <p:sp>
        <p:nvSpPr>
          <p:cNvPr id="288" name=""/>
          <p:cNvSpPr/>
          <p:nvPr/>
        </p:nvSpPr>
        <p:spPr>
          <a:xfrm>
            <a:off x="8915400" y="4343400"/>
            <a:ext cx="87480" cy="87480"/>
          </a:xfrm>
          <a:prstGeom prst="ellipse">
            <a:avLst/>
          </a:prstGeom>
          <a:noFill/>
          <a:ln w="54720">
            <a:solidFill>
              <a:srgbClr val="ff33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"/>
          <p:cNvSpPr txBox="1"/>
          <p:nvPr/>
        </p:nvSpPr>
        <p:spPr>
          <a:xfrm>
            <a:off x="914400" y="6172200"/>
            <a:ext cx="9829800" cy="401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100" spc="-1" strike="noStrike">
                <a:latin typeface="Arial"/>
                <a:hlinkClick r:id="rId4"/>
              </a:rPr>
              <a:t>https://nbviewer.org/github/DrStef/Applied_Data_Science_Capstone/blob/main/GH_lab_jupyter_launch_site_location_v4.ipynb</a:t>
            </a:r>
            <a:endParaRPr b="0" lang="en-US" sz="1100" spc="-1" strike="noStrike">
              <a:latin typeface="Arial"/>
            </a:endParaRPr>
          </a:p>
          <a:p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D0BF9D9A-3D45-4BFA-8893-7CF0825CB858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16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291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 Dashboard with Plotly Dash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292" name=""/>
          <p:cNvGrpSpPr/>
          <p:nvPr/>
        </p:nvGrpSpPr>
        <p:grpSpPr>
          <a:xfrm>
            <a:off x="5961960" y="1600200"/>
            <a:ext cx="5464800" cy="4111560"/>
            <a:chOff x="5961960" y="1600200"/>
            <a:chExt cx="5464800" cy="4111560"/>
          </a:xfrm>
        </p:grpSpPr>
        <p:pic>
          <p:nvPicPr>
            <p:cNvPr id="293" name="" descr=""/>
            <p:cNvPicPr/>
            <p:nvPr/>
          </p:nvPicPr>
          <p:blipFill>
            <a:blip r:embed="rId2"/>
            <a:stretch/>
          </p:blipFill>
          <p:spPr>
            <a:xfrm>
              <a:off x="5961960" y="1600200"/>
              <a:ext cx="5464800" cy="2093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94" name="" descr=""/>
            <p:cNvPicPr/>
            <p:nvPr/>
          </p:nvPicPr>
          <p:blipFill>
            <a:blip r:embed="rId3"/>
            <a:stretch/>
          </p:blipFill>
          <p:spPr>
            <a:xfrm>
              <a:off x="5961960" y="3876840"/>
              <a:ext cx="5464800" cy="18349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95" name=""/>
          <p:cNvSpPr/>
          <p:nvPr/>
        </p:nvSpPr>
        <p:spPr>
          <a:xfrm>
            <a:off x="685800" y="1371600"/>
            <a:ext cx="5274360" cy="456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We built an interactive dashboard with Plotly including: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Dropdown menu for selecting launch sites</a:t>
            </a:r>
            <a:endParaRPr b="0" lang="en-U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Pie charts displaying success rate.  </a:t>
            </a:r>
            <a:endParaRPr b="0" lang="en-U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Scatter chart displaying launch site, payload mass, success/failure</a:t>
            </a:r>
            <a:endParaRPr b="0" lang="en-U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Range slider for selecting range of payload mass (kg).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for analyzing SpaceX launch records features: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  </a:t>
            </a:r>
            <a:endParaRPr b="0" lang="en-U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site with largest successful launches.    </a:t>
            </a:r>
            <a:endParaRPr b="0" lang="en-U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site with highest launch success rate</a:t>
            </a:r>
            <a:endParaRPr b="0" lang="en-U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payload range(s) with highest launch success rate</a:t>
            </a:r>
            <a:endParaRPr b="0" lang="en-U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payload range(s) with lowest launch success rate</a:t>
            </a:r>
            <a:endParaRPr b="0" lang="en-U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F9 Booster version (v1.0, v1.1, FT, B4, B5, etc.) with highest launch success rate.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296" name=""/>
          <p:cNvSpPr txBox="1"/>
          <p:nvPr/>
        </p:nvSpPr>
        <p:spPr>
          <a:xfrm>
            <a:off x="685800" y="6383520"/>
            <a:ext cx="10287000" cy="401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100" spc="-1" strike="noStrike">
                <a:latin typeface="Arial"/>
                <a:hlinkClick r:id="rId4"/>
              </a:rPr>
              <a:t>https://github.com/DrStef/Applied_Data_Science_Capstone/blob/main/GH_Build_a_Dashboard_Application_with_Plotly_Dash_v10.ipynb</a:t>
            </a:r>
            <a:endParaRPr b="0" lang="en-US" sz="1100" spc="-1" strike="noStrike">
              <a:latin typeface="Arial"/>
            </a:endParaRPr>
          </a:p>
          <a:p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B6F97092-21FB-4DF3-9E23-8A1B6DE4ABA7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17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298" name="Title 1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Predictive Analysis (Classification)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99" name=""/>
          <p:cNvSpPr/>
          <p:nvPr/>
        </p:nvSpPr>
        <p:spPr>
          <a:xfrm>
            <a:off x="4377240" y="5272200"/>
            <a:ext cx="361872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Optimization of models hyper-parameters with </a:t>
            </a:r>
            <a:r>
              <a:rPr b="0" lang="en-US" sz="1150" spc="-1" strike="noStrike">
                <a:solidFill>
                  <a:srgbClr val="c9211e"/>
                </a:solidFill>
                <a:latin typeface="Arial"/>
                <a:ea typeface="Arial;Arial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;Arial"/>
              </a:rPr>
              <a:t>Scikit-learn GridSearchCV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Refined Optimization when possible (LR, SVM) for achieving highest accuracy with training set.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0" name=""/>
          <p:cNvSpPr/>
          <p:nvPr/>
        </p:nvSpPr>
        <p:spPr>
          <a:xfrm>
            <a:off x="491040" y="5019480"/>
            <a:ext cx="3847320" cy="69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c9211e"/>
                </a:solidFill>
                <a:latin typeface="Calibri"/>
                <a:ea typeface="DejaVu Sans"/>
              </a:rPr>
              <a:t>Note to the reviewer</a:t>
            </a:r>
            <a:r>
              <a:rPr b="0" lang="en-US" sz="1400" spc="-1" strike="noStrike">
                <a:solidFill>
                  <a:srgbClr val="c9211e"/>
                </a:solidFill>
                <a:latin typeface="Calibri"/>
                <a:ea typeface="DejaVu Sans"/>
              </a:rPr>
              <a:t>: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c9211e"/>
                </a:solidFill>
                <a:latin typeface="Calibri"/>
                <a:ea typeface="DejaVu Sans"/>
              </a:rPr>
              <a:t>Data was shuffled in the split data process. For making results a bit more interesting</a:t>
            </a:r>
            <a:r>
              <a:rPr b="0" lang="en-US" sz="1600" spc="-1" strike="noStrike">
                <a:solidFill>
                  <a:srgbClr val="c9211e"/>
                </a:solidFill>
                <a:latin typeface="Calibri"/>
                <a:ea typeface="DejaVu Sans"/>
              </a:rPr>
              <a:t>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100" spc="-1" strike="noStrike">
                <a:solidFill>
                  <a:srgbClr val="c9211e"/>
                </a:solidFill>
                <a:latin typeface="Calibri"/>
                <a:ea typeface="DejaVu Sans"/>
              </a:rPr>
              <a:t>“</a:t>
            </a:r>
            <a:r>
              <a:rPr b="1" lang="en-US" sz="1100" spc="-1" strike="noStrike">
                <a:solidFill>
                  <a:srgbClr val="c9211e"/>
                </a:solidFill>
                <a:latin typeface="Calibri"/>
                <a:ea typeface="DejaVu Sans"/>
              </a:rPr>
              <a:t>train_test_split( X, Y, test_size=0.2, random_state=3)”</a:t>
            </a:r>
            <a:endParaRPr b="0" lang="en-US" sz="1100" spc="-1" strike="noStrike">
              <a:latin typeface="Arial"/>
            </a:endParaRPr>
          </a:p>
        </p:txBody>
      </p:sp>
      <p:grpSp>
        <p:nvGrpSpPr>
          <p:cNvPr id="301" name=""/>
          <p:cNvGrpSpPr/>
          <p:nvPr/>
        </p:nvGrpSpPr>
        <p:grpSpPr>
          <a:xfrm>
            <a:off x="903960" y="1386000"/>
            <a:ext cx="10292400" cy="4264560"/>
            <a:chOff x="903960" y="1386000"/>
            <a:chExt cx="10292400" cy="4264560"/>
          </a:xfrm>
        </p:grpSpPr>
        <p:sp>
          <p:nvSpPr>
            <p:cNvPr id="302" name=""/>
            <p:cNvSpPr/>
            <p:nvPr/>
          </p:nvSpPr>
          <p:spPr>
            <a:xfrm flipV="1">
              <a:off x="3886200" y="2222280"/>
              <a:ext cx="1425240" cy="213552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" name=""/>
            <p:cNvSpPr/>
            <p:nvPr/>
          </p:nvSpPr>
          <p:spPr>
            <a:xfrm flipV="1">
              <a:off x="3886200" y="3079440"/>
              <a:ext cx="1407960" cy="127836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" name=""/>
            <p:cNvSpPr/>
            <p:nvPr/>
          </p:nvSpPr>
          <p:spPr>
            <a:xfrm flipV="1">
              <a:off x="3886200" y="3945600"/>
              <a:ext cx="1407960" cy="41220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5" name=""/>
            <p:cNvSpPr/>
            <p:nvPr/>
          </p:nvSpPr>
          <p:spPr>
            <a:xfrm>
              <a:off x="3886200" y="4357800"/>
              <a:ext cx="1399320" cy="40176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" name=""/>
            <p:cNvSpPr/>
            <p:nvPr/>
          </p:nvSpPr>
          <p:spPr>
            <a:xfrm>
              <a:off x="7147440" y="2230920"/>
              <a:ext cx="1515240" cy="206100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7" name=""/>
            <p:cNvSpPr/>
            <p:nvPr/>
          </p:nvSpPr>
          <p:spPr>
            <a:xfrm>
              <a:off x="7121160" y="3114360"/>
              <a:ext cx="1541520" cy="117756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8" name=""/>
            <p:cNvSpPr/>
            <p:nvPr/>
          </p:nvSpPr>
          <p:spPr>
            <a:xfrm>
              <a:off x="7129800" y="3988800"/>
              <a:ext cx="1557720" cy="36900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9" name=""/>
            <p:cNvSpPr/>
            <p:nvPr/>
          </p:nvSpPr>
          <p:spPr>
            <a:xfrm flipV="1">
              <a:off x="7175880" y="4439160"/>
              <a:ext cx="1511640" cy="37584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10" name=""/>
            <p:cNvGrpSpPr/>
            <p:nvPr/>
          </p:nvGrpSpPr>
          <p:grpSpPr>
            <a:xfrm>
              <a:off x="5301000" y="1386000"/>
              <a:ext cx="1845000" cy="3663360"/>
              <a:chOff x="5301000" y="1386000"/>
              <a:chExt cx="1845000" cy="3663360"/>
            </a:xfrm>
          </p:grpSpPr>
          <p:sp>
            <p:nvSpPr>
              <p:cNvPr id="311" name=""/>
              <p:cNvSpPr/>
              <p:nvPr/>
            </p:nvSpPr>
            <p:spPr>
              <a:xfrm>
                <a:off x="5323320" y="1819080"/>
                <a:ext cx="1822680" cy="735120"/>
              </a:xfrm>
              <a:prstGeom prst="rect">
                <a:avLst/>
              </a:prstGeom>
              <a:solidFill>
                <a:srgbClr val="99ff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1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Logistic Regression</a:t>
                </a:r>
                <a:endParaRPr b="0" lang="en-US" sz="1400" spc="-1" strike="noStrike">
                  <a:latin typeface="Arial"/>
                </a:endParaRPr>
              </a:p>
            </p:txBody>
          </p:sp>
          <p:sp>
            <p:nvSpPr>
              <p:cNvPr id="312" name=""/>
              <p:cNvSpPr/>
              <p:nvPr/>
            </p:nvSpPr>
            <p:spPr>
              <a:xfrm>
                <a:off x="5301000" y="2726280"/>
                <a:ext cx="1822680" cy="679680"/>
              </a:xfrm>
              <a:prstGeom prst="rect">
                <a:avLst/>
              </a:prstGeom>
              <a:solidFill>
                <a:srgbClr val="99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1" lang="en-US" sz="1400" spc="-1" strike="noStrike">
                    <a:solidFill>
                      <a:srgbClr val="000000"/>
                    </a:solidFill>
                    <a:latin typeface="Calibri"/>
                    <a:ea typeface="Arial;Arial"/>
                  </a:rPr>
                  <a:t>Support Vector Machine</a:t>
                </a:r>
                <a:r>
                  <a:rPr b="0" lang="en-US" sz="1400" spc="-1" strike="noStrike">
                    <a:solidFill>
                      <a:srgbClr val="000000"/>
                    </a:solidFill>
                    <a:latin typeface="Calibri"/>
                    <a:ea typeface="Arial;Arial"/>
                  </a:rPr>
                  <a:t> (</a:t>
                </a:r>
                <a:r>
                  <a:rPr b="1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SVM)</a:t>
                </a:r>
                <a:endParaRPr b="0" lang="en-US" sz="1400" spc="-1" strike="noStrike">
                  <a:latin typeface="Arial"/>
                </a:endParaRPr>
              </a:p>
            </p:txBody>
          </p:sp>
          <p:sp>
            <p:nvSpPr>
              <p:cNvPr id="313" name=""/>
              <p:cNvSpPr/>
              <p:nvPr/>
            </p:nvSpPr>
            <p:spPr>
              <a:xfrm>
                <a:off x="5301000" y="3578400"/>
                <a:ext cx="1822680" cy="752400"/>
              </a:xfrm>
              <a:prstGeom prst="rect">
                <a:avLst/>
              </a:prstGeom>
              <a:solidFill>
                <a:srgbClr val="ff99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1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Decision Tree </a:t>
                </a:r>
                <a:endParaRPr b="0" lang="en-US" sz="14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b="1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Classifier</a:t>
                </a:r>
                <a:endParaRPr b="0" lang="en-US" sz="1400" spc="-1" strike="noStrike">
                  <a:latin typeface="Arial"/>
                </a:endParaRPr>
              </a:p>
            </p:txBody>
          </p:sp>
          <p:sp>
            <p:nvSpPr>
              <p:cNvPr id="314" name=""/>
              <p:cNvSpPr/>
              <p:nvPr/>
            </p:nvSpPr>
            <p:spPr>
              <a:xfrm>
                <a:off x="5314680" y="4466880"/>
                <a:ext cx="1822680" cy="582480"/>
              </a:xfrm>
              <a:prstGeom prst="rect">
                <a:avLst/>
              </a:prstGeom>
              <a:solidFill>
                <a:srgbClr val="ffff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1" lang="en-US" sz="1400" spc="-1" strike="noStrike">
                    <a:solidFill>
                      <a:srgbClr val="000000"/>
                    </a:solidFill>
                    <a:latin typeface="Calibri"/>
                    <a:ea typeface="Arial;Arial"/>
                  </a:rPr>
                  <a:t>K Nearest Neighbors</a:t>
                </a:r>
                <a:r>
                  <a:rPr b="1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 </a:t>
                </a:r>
                <a:endParaRPr b="0" lang="en-US" sz="14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b="1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Classifier</a:t>
                </a:r>
                <a:endParaRPr b="0" lang="en-US" sz="1400" spc="-1" strike="noStrike">
                  <a:latin typeface="Arial"/>
                </a:endParaRPr>
              </a:p>
            </p:txBody>
          </p:sp>
          <p:sp>
            <p:nvSpPr>
              <p:cNvPr id="315" name=""/>
              <p:cNvSpPr/>
              <p:nvPr/>
            </p:nvSpPr>
            <p:spPr>
              <a:xfrm>
                <a:off x="5331960" y="1386000"/>
                <a:ext cx="1753560" cy="314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en-US" sz="18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Model Training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pic>
          <p:nvPicPr>
            <p:cNvPr id="316" name="" descr=""/>
            <p:cNvPicPr/>
            <p:nvPr/>
          </p:nvPicPr>
          <p:blipFill>
            <a:blip r:embed="rId2"/>
            <a:stretch/>
          </p:blipFill>
          <p:spPr>
            <a:xfrm>
              <a:off x="8915400" y="1614600"/>
              <a:ext cx="1796400" cy="182376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317" name=""/>
            <p:cNvGrpSpPr/>
            <p:nvPr/>
          </p:nvGrpSpPr>
          <p:grpSpPr>
            <a:xfrm>
              <a:off x="903960" y="1733400"/>
              <a:ext cx="2977200" cy="3076560"/>
              <a:chOff x="903960" y="1733400"/>
              <a:chExt cx="2977200" cy="3076560"/>
            </a:xfrm>
          </p:grpSpPr>
          <p:sp>
            <p:nvSpPr>
              <p:cNvPr id="318" name=""/>
              <p:cNvSpPr/>
              <p:nvPr/>
            </p:nvSpPr>
            <p:spPr>
              <a:xfrm>
                <a:off x="903960" y="3943800"/>
                <a:ext cx="2977200" cy="866160"/>
              </a:xfrm>
              <a:prstGeom prst="rect">
                <a:avLst/>
              </a:prstGeom>
              <a:solidFill>
                <a:srgbClr val="d5edf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Split Data: Training, Testing Sets </a:t>
                </a:r>
                <a:endParaRPr b="0" lang="en-US" sz="14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b="0" lang="en-US" sz="1400" spc="-1" strike="noStrike">
                    <a:solidFill>
                      <a:srgbClr val="c9211e"/>
                    </a:solidFill>
                    <a:latin typeface="Calibri"/>
                    <a:ea typeface="DejaVu Sans"/>
                  </a:rPr>
                  <a:t>Shuffling option ! </a:t>
                </a:r>
                <a:endParaRPr b="0" lang="en-US" sz="1400" spc="-1" strike="noStrike">
                  <a:latin typeface="Arial"/>
                </a:endParaRPr>
              </a:p>
            </p:txBody>
          </p:sp>
          <p:sp>
            <p:nvSpPr>
              <p:cNvPr id="319" name=""/>
              <p:cNvSpPr/>
              <p:nvPr/>
            </p:nvSpPr>
            <p:spPr>
              <a:xfrm>
                <a:off x="1055880" y="1733400"/>
                <a:ext cx="2738160" cy="391320"/>
              </a:xfrm>
              <a:prstGeom prst="rect">
                <a:avLst/>
              </a:prstGeom>
              <a:solidFill>
                <a:srgbClr val="d5edf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Imported Falcon9 launching data from .csv to Pandas dataframe</a:t>
                </a:r>
                <a:endParaRPr b="0" lang="en-US" sz="1400" spc="-1" strike="noStrike">
                  <a:latin typeface="Arial"/>
                </a:endParaRPr>
              </a:p>
            </p:txBody>
          </p:sp>
          <p:sp>
            <p:nvSpPr>
              <p:cNvPr id="320" name=""/>
              <p:cNvSpPr/>
              <p:nvPr/>
            </p:nvSpPr>
            <p:spPr>
              <a:xfrm>
                <a:off x="2286000" y="2129760"/>
                <a:ext cx="3600" cy="1815840"/>
              </a:xfrm>
              <a:prstGeom prst="line">
                <a:avLst/>
              </a:prstGeom>
              <a:ln w="18360">
                <a:solidFill>
                  <a:srgbClr val="3465a4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1" name=""/>
              <p:cNvSpPr/>
              <p:nvPr/>
            </p:nvSpPr>
            <p:spPr>
              <a:xfrm>
                <a:off x="1004760" y="2301480"/>
                <a:ext cx="2738160" cy="908280"/>
              </a:xfrm>
              <a:prstGeom prst="rect">
                <a:avLst/>
              </a:prstGeom>
              <a:solidFill>
                <a:srgbClr val="d5edf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1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Supervised Classification models</a:t>
                </a:r>
                <a:endParaRPr b="0" lang="en-US" sz="14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Launcher landing Labels</a:t>
                </a:r>
                <a:endParaRPr b="0" lang="en-US" sz="1400" spc="-1" strike="noStrike">
                  <a:latin typeface="Arial"/>
                </a:endParaRPr>
              </a:p>
              <a:p>
                <a:pPr lvl="3" marL="864000" indent="-216000">
                  <a:lnSpc>
                    <a:spcPct val="100000"/>
                  </a:lnSpc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Class 0: fail</a:t>
                </a:r>
                <a:endParaRPr b="0" lang="en-US" sz="1400" spc="-1" strike="noStrike">
                  <a:latin typeface="Arial"/>
                </a:endParaRPr>
              </a:p>
              <a:p>
                <a:pPr lvl="3" marL="864000" indent="-216000">
                  <a:lnSpc>
                    <a:spcPct val="100000"/>
                  </a:lnSpc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Class 1: success</a:t>
                </a:r>
                <a:endParaRPr b="0" lang="en-US" sz="1400" spc="-1" strike="noStrike">
                  <a:latin typeface="Arial"/>
                </a:endParaRPr>
              </a:p>
            </p:txBody>
          </p:sp>
          <p:sp>
            <p:nvSpPr>
              <p:cNvPr id="322" name=""/>
              <p:cNvSpPr/>
              <p:nvPr/>
            </p:nvSpPr>
            <p:spPr>
              <a:xfrm>
                <a:off x="1478880" y="3337200"/>
                <a:ext cx="1822680" cy="451080"/>
              </a:xfrm>
              <a:prstGeom prst="rect">
                <a:avLst/>
              </a:prstGeom>
              <a:solidFill>
                <a:srgbClr val="d5edf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Data normalization</a:t>
                </a:r>
                <a:endParaRPr b="0" lang="en-US" sz="1400" spc="-1" strike="noStrike">
                  <a:latin typeface="Arial"/>
                </a:endParaRPr>
              </a:p>
            </p:txBody>
          </p:sp>
        </p:grpSp>
        <p:grpSp>
          <p:nvGrpSpPr>
            <p:cNvPr id="323" name=""/>
            <p:cNvGrpSpPr/>
            <p:nvPr/>
          </p:nvGrpSpPr>
          <p:grpSpPr>
            <a:xfrm>
              <a:off x="8687520" y="3582360"/>
              <a:ext cx="2508840" cy="2068200"/>
              <a:chOff x="8687520" y="3582360"/>
              <a:chExt cx="2508840" cy="2068200"/>
            </a:xfrm>
          </p:grpSpPr>
          <p:sp>
            <p:nvSpPr>
              <p:cNvPr id="324" name=""/>
              <p:cNvSpPr/>
              <p:nvPr/>
            </p:nvSpPr>
            <p:spPr>
              <a:xfrm>
                <a:off x="8687520" y="3974400"/>
                <a:ext cx="2508840" cy="835560"/>
              </a:xfrm>
              <a:prstGeom prst="rect">
                <a:avLst/>
              </a:prstGeom>
              <a:solidFill>
                <a:srgbClr val="ffd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1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Predictive analysis</a:t>
                </a:r>
                <a:endParaRPr b="0" lang="en-US" sz="14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Accuracy</a:t>
                </a:r>
                <a:endParaRPr b="0" lang="en-US" sz="14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Confusion matrix</a:t>
                </a:r>
                <a:endParaRPr b="0" lang="en-US" sz="1400" spc="-1" strike="noStrike">
                  <a:latin typeface="Arial"/>
                </a:endParaRPr>
              </a:p>
            </p:txBody>
          </p:sp>
          <p:sp>
            <p:nvSpPr>
              <p:cNvPr id="325" name=""/>
              <p:cNvSpPr/>
              <p:nvPr/>
            </p:nvSpPr>
            <p:spPr>
              <a:xfrm>
                <a:off x="9207000" y="3582360"/>
                <a:ext cx="1594080" cy="3870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en-US" sz="18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Testing set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326" name=""/>
              <p:cNvSpPr/>
              <p:nvPr/>
            </p:nvSpPr>
            <p:spPr>
              <a:xfrm>
                <a:off x="8687520" y="5043600"/>
                <a:ext cx="2508840" cy="606960"/>
              </a:xfrm>
              <a:prstGeom prst="rect">
                <a:avLst/>
              </a:prstGeom>
              <a:solidFill>
                <a:srgbClr val="ffd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Selection of best model</a:t>
                </a:r>
                <a:endParaRPr b="0" lang="en-US" sz="1400" spc="-1" strike="noStrike">
                  <a:latin typeface="Arial"/>
                </a:endParaRPr>
              </a:p>
            </p:txBody>
          </p:sp>
          <p:sp>
            <p:nvSpPr>
              <p:cNvPr id="327" name=""/>
              <p:cNvSpPr/>
              <p:nvPr/>
            </p:nvSpPr>
            <p:spPr>
              <a:xfrm>
                <a:off x="9972000" y="4815000"/>
                <a:ext cx="360" cy="228600"/>
              </a:xfrm>
              <a:prstGeom prst="line">
                <a:avLst/>
              </a:prstGeom>
              <a:ln w="0">
                <a:solidFill>
                  <a:srgbClr val="3465a4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328" name=""/>
          <p:cNvSpPr txBox="1"/>
          <p:nvPr/>
        </p:nvSpPr>
        <p:spPr>
          <a:xfrm>
            <a:off x="510840" y="6385680"/>
            <a:ext cx="10515600" cy="401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100" spc="-1" strike="noStrike">
                <a:latin typeface="Arial"/>
                <a:hlinkClick r:id="rId3"/>
              </a:rPr>
              <a:t>https://github.com/DrStef/Applied_Data_Science_Capstone/blob/main/GH_SpaceX_Machine%20Learning%20Prediction_Part_5_v8_shuffling.ipynb</a:t>
            </a:r>
            <a:endParaRPr b="0" lang="en-US" sz="1100" spc="-1" strike="noStrike">
              <a:latin typeface="Arial"/>
            </a:endParaRPr>
          </a:p>
          <a:p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ontent Placeholder 2"/>
          <p:cNvSpPr/>
          <p:nvPr/>
        </p:nvSpPr>
        <p:spPr>
          <a:xfrm>
            <a:off x="840960" y="1807200"/>
            <a:ext cx="7059240" cy="161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Exploratory data analysis results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Interactive analytics demo in screenshots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Predictive analysis results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  <a:buNone/>
            </a:pPr>
            <a:endParaRPr b="0" lang="en-US" sz="22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330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AD3BF2B9-79D2-4452-9DC6-61DFE80203C6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19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331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Results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"/>
          <p:cNvSpPr/>
          <p:nvPr/>
        </p:nvSpPr>
        <p:spPr>
          <a:xfrm>
            <a:off x="457920" y="228600"/>
            <a:ext cx="10742040" cy="61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66cc"/>
                </a:solidFill>
                <a:latin typeface="Calibri"/>
                <a:ea typeface="DejaVu Sans"/>
              </a:rPr>
              <a:t>Important Preliminary remarks for reviewers.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66cc"/>
                </a:solidFill>
                <a:latin typeface="Calibri"/>
                <a:ea typeface="DejaVu Sans"/>
              </a:rPr>
              <a:t>Stéphane Dedieu, June 21</a:t>
            </a:r>
            <a:r>
              <a:rPr b="0" lang="en-US" sz="1600" spc="-1" strike="noStrike" baseline="14000000">
                <a:solidFill>
                  <a:srgbClr val="0066cc"/>
                </a:solidFill>
                <a:latin typeface="Calibri"/>
                <a:ea typeface="DejaVu Sans"/>
              </a:rPr>
              <a:t>st</a:t>
            </a:r>
            <a:r>
              <a:rPr b="0" lang="en-US" sz="1600" spc="-1" strike="noStrike">
                <a:solidFill>
                  <a:srgbClr val="0066cc"/>
                </a:solidFill>
                <a:latin typeface="Calibri"/>
                <a:ea typeface="DejaVu Sans"/>
              </a:rPr>
              <a:t>, 2022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66cc"/>
                </a:solidFill>
                <a:latin typeface="Calibri"/>
                <a:ea typeface="DejaVu Sans"/>
              </a:rPr>
              <a:t>I have no IBM cloud account anymore. 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1" lang="en-US" sz="1400" spc="-1" strike="noStrike">
                <a:solidFill>
                  <a:srgbClr val="0066cc"/>
                </a:solidFill>
                <a:latin typeface="Calibri"/>
                <a:ea typeface="DejaVu Sans"/>
              </a:rPr>
              <a:t>Interactive dashboard:</a:t>
            </a:r>
            <a:r>
              <a:rPr b="0" lang="en-US" sz="1400" spc="-1" strike="noStrike">
                <a:solidFill>
                  <a:srgbClr val="0066cc"/>
                </a:solidFill>
                <a:latin typeface="Calibri"/>
                <a:ea typeface="DejaVu Sans"/>
              </a:rPr>
              <a:t> I could not find any good solution for sharing the interactive Plotly Dashboard: MyBinder doesn’t work.  Google Colab is good but… 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66cc"/>
                </a:solidFill>
                <a:latin typeface="Calibri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66cc"/>
                </a:solidFill>
                <a:latin typeface="Calibri"/>
                <a:ea typeface="DejaVu Sans"/>
              </a:rPr>
              <a:t>-if the interactive dashboard works very well with Google Colab (click on Colab icon in GitHub PlotlyDash notebook),</a:t>
            </a:r>
            <a:r>
              <a:rPr b="1" lang="en-US" sz="1400" spc="-1" strike="noStrike">
                <a:solidFill>
                  <a:srgbClr val="0066cc"/>
                </a:solidFill>
                <a:latin typeface="Calibri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66cc"/>
                </a:solidFill>
                <a:latin typeface="Calibri"/>
                <a:ea typeface="DejaVu Sans"/>
              </a:rPr>
              <a:t>exploring the Dashboard </a:t>
            </a:r>
            <a:r>
              <a:rPr b="1" lang="en-US" sz="1400" spc="-1" strike="noStrike">
                <a:solidFill>
                  <a:srgbClr val="0066cc"/>
                </a:solidFill>
                <a:latin typeface="Calibri"/>
                <a:ea typeface="DejaVu Sans"/>
              </a:rPr>
              <a:t>requires a GoogleDrive account</a:t>
            </a:r>
            <a:r>
              <a:rPr b="0" lang="en-US" sz="1400" spc="-1" strike="noStrike">
                <a:solidFill>
                  <a:srgbClr val="0066cc"/>
                </a:solidFill>
                <a:latin typeface="Calibri"/>
                <a:ea typeface="DejaVu Sans"/>
              </a:rPr>
              <a:t> for running the code (option “run after”). Insist on cell [9] there maybe an issue with “import dash”. Run twice, it works.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66cc"/>
                </a:solidFill>
                <a:latin typeface="Calibri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66cc"/>
                </a:solidFill>
                <a:latin typeface="Calibri"/>
                <a:ea typeface="DejaVu Sans"/>
              </a:rPr>
              <a:t>-You can import the notebook and run it on your computer if you installed Anaconda or any similar tool. In the application, you may need to replace:  </a:t>
            </a:r>
            <a:r>
              <a:rPr b="0" lang="en-US" sz="1400" spc="-1" strike="noStrike">
                <a:solidFill>
                  <a:srgbClr val="003300"/>
                </a:solidFill>
                <a:latin typeface="Calibri"/>
                <a:ea typeface="DejaVu Sans"/>
              </a:rPr>
              <a:t> </a:t>
            </a:r>
            <a:r>
              <a:rPr b="0" i="1" lang="en-US" sz="1400" spc="-1" strike="noStrike">
                <a:solidFill>
                  <a:srgbClr val="003300"/>
                </a:solidFill>
                <a:latin typeface="Calibri"/>
                <a:ea typeface="DejaVu Sans"/>
              </a:rPr>
              <a:t>app = JupyterDash(__name__); JupyterDash.infer_jupyter_proxy_config() </a:t>
            </a:r>
            <a:r>
              <a:rPr b="0" lang="en-US" sz="1400" spc="-1" strike="noStrike">
                <a:solidFill>
                  <a:srgbClr val="0066cc"/>
                </a:solidFill>
                <a:latin typeface="Calibri"/>
                <a:ea typeface="DejaVu Sans"/>
              </a:rPr>
              <a:t> (for Google Colab)  with initial:  </a:t>
            </a:r>
            <a:r>
              <a:rPr b="0" i="1" lang="en-US" sz="1400" spc="-1" strike="noStrike">
                <a:solidFill>
                  <a:srgbClr val="003333"/>
                </a:solidFill>
                <a:latin typeface="Calibri"/>
                <a:ea typeface="DejaVu Sans"/>
              </a:rPr>
              <a:t>app = dash.Dash(__name__)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1" lang="en-US" sz="1400" spc="-1" strike="noStrike">
                <a:solidFill>
                  <a:srgbClr val="0066cc"/>
                </a:solidFill>
                <a:latin typeface="Calibri"/>
                <a:ea typeface="DejaVu Sans"/>
              </a:rPr>
              <a:t>Interactive launch site maps</a:t>
            </a:r>
            <a:r>
              <a:rPr b="0" lang="en-US" sz="1400" spc="-1" strike="noStrike">
                <a:solidFill>
                  <a:srgbClr val="0066cc"/>
                </a:solidFill>
                <a:latin typeface="Calibri"/>
                <a:ea typeface="DejaVu Sans"/>
              </a:rPr>
              <a:t> notebook with Folium works very well with </a:t>
            </a:r>
            <a:r>
              <a:rPr b="1" i="1" lang="en-US" sz="1400" spc="-1" strike="noStrike">
                <a:solidFill>
                  <a:srgbClr val="0066cc"/>
                </a:solidFill>
                <a:latin typeface="Calibri"/>
                <a:ea typeface="DejaVu Sans"/>
              </a:rPr>
              <a:t>nbviewer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1400" spc="-1" strike="noStrike">
                <a:solidFill>
                  <a:srgbClr val="0066cc"/>
                </a:solidFill>
                <a:latin typeface="Calibri"/>
                <a:ea typeface="DejaVu Sans"/>
              </a:rPr>
              <a:t>Other notebooks in GitHub properly display dataframes and results.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1" lang="en-US" sz="1400" spc="-1" strike="noStrike">
                <a:solidFill>
                  <a:srgbClr val="0066cc"/>
                </a:solidFill>
                <a:latin typeface="Calibri"/>
                <a:ea typeface="DejaVu Sans"/>
              </a:rPr>
              <a:t>SQL queries: </a:t>
            </a:r>
            <a:r>
              <a:rPr b="0" lang="en-US" sz="1400" spc="-1" strike="noStrike">
                <a:solidFill>
                  <a:srgbClr val="0066cc"/>
                </a:solidFill>
                <a:latin typeface="Calibri"/>
                <a:ea typeface="DejaVu Sans"/>
              </a:rPr>
              <a:t>I built my own MySQL server, imported the .csv file in a Table, established a connection with my MySQL server, and used pandas sql queries in the form:  </a:t>
            </a:r>
            <a:r>
              <a:rPr b="0" i="1" lang="en-US" sz="1400" spc="-1" strike="noStrike">
                <a:solidFill>
                  <a:srgbClr val="003333"/>
                </a:solidFill>
                <a:latin typeface="Calibri"/>
                <a:ea typeface="DejaVu Sans"/>
              </a:rPr>
              <a:t>pd.read_sql_query</a:t>
            </a:r>
            <a:r>
              <a:rPr b="0" lang="en-US" sz="1400" spc="-1" strike="noStrike">
                <a:solidFill>
                  <a:srgbClr val="0066cc"/>
                </a:solidFill>
                <a:latin typeface="Calibri"/>
                <a:ea typeface="DejaVu Sans"/>
              </a:rPr>
              <a:t>… because this was the solution that worked best. 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66cc"/>
                </a:solidFill>
                <a:latin typeface="Calibri"/>
                <a:ea typeface="DejaVu Sans"/>
              </a:rPr>
              <a:t>Regarding the report, SQL queries were disruptive and I moved most of them to Appendix. Some SQL queries that were useful to the report are contextualized in the Results sections.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1" lang="en-US" sz="1400" spc="-1" strike="noStrike">
                <a:solidFill>
                  <a:srgbClr val="0066cc"/>
                </a:solidFill>
                <a:latin typeface="Calibri"/>
                <a:ea typeface="DejaVu Sans"/>
              </a:rPr>
              <a:t>Machine learning prediction:</a:t>
            </a:r>
            <a:r>
              <a:rPr b="0" lang="en-US" sz="1400" spc="-1" strike="noStrike">
                <a:solidFill>
                  <a:srgbClr val="0066cc"/>
                </a:solidFill>
                <a:latin typeface="Calibri"/>
                <a:ea typeface="DejaVu Sans"/>
              </a:rPr>
              <a:t>  with default train test split, results were basically all similar.  And boring.  I shuffled the data set using the option </a:t>
            </a:r>
            <a:r>
              <a:rPr b="0" i="1" lang="en-US" sz="1400" spc="-1" strike="noStrike">
                <a:solidFill>
                  <a:srgbClr val="0066cc"/>
                </a:solidFill>
                <a:latin typeface="Calibri"/>
                <a:ea typeface="DejaVu Sans"/>
              </a:rPr>
              <a:t> random_state</a:t>
            </a:r>
            <a:r>
              <a:rPr b="0" lang="en-US" sz="1400" spc="-1" strike="noStrike">
                <a:solidFill>
                  <a:srgbClr val="0066cc"/>
                </a:solidFill>
                <a:latin typeface="Calibri"/>
                <a:ea typeface="DejaVu Sans"/>
              </a:rPr>
              <a:t>.  With random_state=3, results are more diverse.  And they are reproducible, except Decision Tree.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66cc"/>
                </a:solidFill>
                <a:latin typeface="Calibri"/>
                <a:ea typeface="DejaVu Sans"/>
              </a:rPr>
              <a:t>	</a:t>
            </a:r>
            <a:r>
              <a:rPr b="0" i="1" lang="en-US" sz="1400" spc="-1" strike="noStrike">
                <a:solidFill>
                  <a:srgbClr val="003333"/>
                </a:solidFill>
                <a:latin typeface="Calibri"/>
                <a:ea typeface="DejaVu Sans"/>
              </a:rPr>
              <a:t>X_train, X_test, Y_train, Y_test = train_test_split( X, Y, test_size=0.2, random_state=3)  </a:t>
            </a:r>
            <a:r>
              <a:rPr b="0" lang="en-US" sz="1400" spc="-1" strike="noStrike">
                <a:solidFill>
                  <a:srgbClr val="003333"/>
                </a:solidFill>
                <a:latin typeface="Calibri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66cc"/>
                </a:solidFill>
                <a:latin typeface="Calibri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extBox 4"/>
          <p:cNvSpPr/>
          <p:nvPr/>
        </p:nvSpPr>
        <p:spPr>
          <a:xfrm>
            <a:off x="659880" y="3200400"/>
            <a:ext cx="4590000" cy="127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e7e6e6"/>
                </a:solidFill>
                <a:latin typeface="Verdana"/>
                <a:ea typeface="SF Pro"/>
              </a:rPr>
              <a:t>Section 2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e7e6e6"/>
                </a:solidFill>
                <a:latin typeface="Verdana"/>
                <a:ea typeface="SF Pro"/>
              </a:rPr>
              <a:t>Insights drawn from EDA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263D07D2-8655-4E62-99BD-CA490D2E0B5F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19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334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 Site v. Flight Number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35" name="" descr=""/>
          <p:cNvPicPr/>
          <p:nvPr/>
        </p:nvPicPr>
        <p:blipFill>
          <a:blip r:embed="rId2"/>
          <a:stretch/>
        </p:blipFill>
        <p:spPr>
          <a:xfrm>
            <a:off x="1965600" y="1412280"/>
            <a:ext cx="8226000" cy="2620800"/>
          </a:xfrm>
          <a:prstGeom prst="rect">
            <a:avLst/>
          </a:prstGeom>
          <a:ln w="0">
            <a:noFill/>
          </a:ln>
        </p:spPr>
      </p:pic>
      <p:sp>
        <p:nvSpPr>
          <p:cNvPr id="336" name=""/>
          <p:cNvSpPr/>
          <p:nvPr/>
        </p:nvSpPr>
        <p:spPr>
          <a:xfrm>
            <a:off x="1828800" y="4114800"/>
            <a:ext cx="8868600" cy="23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The chart displays valuable info about:</a:t>
            </a:r>
            <a:endParaRPr b="0" lang="en-US" sz="16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Chronology: flight numbers</a:t>
            </a:r>
            <a:endParaRPr b="0" lang="en-US" sz="16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Number of flights per launch site</a:t>
            </a:r>
            <a:endParaRPr b="0" lang="en-US" sz="16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Success/Failure per launch site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Cape Canaveral 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Segoe UI"/>
              </a:rPr>
              <a:t>CCAFS-SLC 40 is the most used launch site.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Segoe UI"/>
              </a:rPr>
              <a:t>CCAFS-SLC 40  concentrates most of failures , particularly </a:t>
            </a: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Segoe UI"/>
              </a:rPr>
              <a:t>in the early stage of Falcon9 project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Segoe UI"/>
              </a:rPr>
              <a:t>.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Segoe UI"/>
              </a:rPr>
              <a:t>Given CCAFS-SLC 40 southern location, most “risky” GTO and GEO launches may take place there. 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Segoe UI"/>
              </a:rPr>
              <a:t>Additional info needed: orbit, payload mass 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B064E8AC-C619-4792-81C9-DE0E78712E09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21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338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v. Payload 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39" name="" descr=""/>
          <p:cNvPicPr/>
          <p:nvPr/>
        </p:nvPicPr>
        <p:blipFill>
          <a:blip r:embed="rId2"/>
          <a:stretch/>
        </p:blipFill>
        <p:spPr>
          <a:xfrm>
            <a:off x="2057400" y="1371600"/>
            <a:ext cx="8226000" cy="2620800"/>
          </a:xfrm>
          <a:prstGeom prst="rect">
            <a:avLst/>
          </a:prstGeom>
          <a:ln w="0">
            <a:noFill/>
          </a:ln>
        </p:spPr>
      </p:pic>
      <p:sp>
        <p:nvSpPr>
          <p:cNvPr id="340" name=""/>
          <p:cNvSpPr/>
          <p:nvPr/>
        </p:nvSpPr>
        <p:spPr>
          <a:xfrm>
            <a:off x="1645920" y="4031640"/>
            <a:ext cx="8868600" cy="191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The chart brings additional info:</a:t>
            </a:r>
            <a:endParaRPr b="0" lang="en-US" sz="16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Payload mass per launch site</a:t>
            </a:r>
            <a:endParaRPr b="0" lang="en-US" sz="16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Success/Failure per payload mass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Given Falcon9 specifications, heavy payloads &gt; 10000 kg are sent to low/medium orbits LEO/MEO only.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It looks like the percentage of failures is lower for heavy payload. Which would indicate that low orbits are less risky to the success of the mission (recovery of booster). 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Light payloads are not necessarily all sent to GTO/GEO.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More information is needed for extracting some correlation: success rate v. payload/orbit  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1E52D6D3-AF11-4656-A5D6-7F3A869E33F1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22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342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Orbit Type v. Flight Number 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43" name="" descr=""/>
          <p:cNvPicPr/>
          <p:nvPr/>
        </p:nvPicPr>
        <p:blipFill>
          <a:blip r:embed="rId2"/>
          <a:stretch/>
        </p:blipFill>
        <p:spPr>
          <a:xfrm>
            <a:off x="2057400" y="1426320"/>
            <a:ext cx="8226000" cy="2684880"/>
          </a:xfrm>
          <a:prstGeom prst="rect">
            <a:avLst/>
          </a:prstGeom>
          <a:ln w="0">
            <a:noFill/>
          </a:ln>
        </p:spPr>
      </p:pic>
      <p:sp>
        <p:nvSpPr>
          <p:cNvPr id="344" name=""/>
          <p:cNvSpPr/>
          <p:nvPr/>
        </p:nvSpPr>
        <p:spPr>
          <a:xfrm>
            <a:off x="1622160" y="4164120"/>
            <a:ext cx="9369000" cy="211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The chart brings additional info:</a:t>
            </a:r>
            <a:endParaRPr b="0" lang="en-US" sz="16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Number of flights per Orbit. </a:t>
            </a:r>
            <a:endParaRPr b="0" lang="en-US" sz="16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Success rate per orbit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The number of flights for: GEO, SO, HEO, ESL-1, MEO is not significant for concluding about success rate. 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PO, SSO, ISS, VLEO are low orbits 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GTO is a transfer orbit to GEO.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It looks like GTO are higher risk missions, low orbits are lower risk.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We confirm with the following histogram.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47DFAFA6-9BA7-4EA7-A399-860DA3575F41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23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346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 Rate vs. Orbit Type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47" name="" descr=""/>
          <p:cNvPicPr/>
          <p:nvPr/>
        </p:nvPicPr>
        <p:blipFill>
          <a:blip r:embed="rId2"/>
          <a:stretch/>
        </p:blipFill>
        <p:spPr>
          <a:xfrm>
            <a:off x="6647040" y="2057400"/>
            <a:ext cx="4643640" cy="2650320"/>
          </a:xfrm>
          <a:prstGeom prst="rect">
            <a:avLst/>
          </a:prstGeom>
          <a:ln w="0">
            <a:noFill/>
          </a:ln>
        </p:spPr>
      </p:pic>
      <p:sp>
        <p:nvSpPr>
          <p:cNvPr id="348" name=""/>
          <p:cNvSpPr/>
          <p:nvPr/>
        </p:nvSpPr>
        <p:spPr>
          <a:xfrm>
            <a:off x="750600" y="1401840"/>
            <a:ext cx="6098400" cy="338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Remarks: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   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GTO is a transfer orbit to GEO.  Low thrust engines of the payload (satellite)  complete the orbiting phase.  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We ignore results: GEO, SO, HEO, ESL-1, MEO. The number of flights is not significant.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GTO sees the lowest success rate as suggested in previous slide.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SSO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(polar low orbit)</a:t>
            </a: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 the highest one.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Success rate may strongly depend on both:</a:t>
            </a:r>
            <a:endParaRPr b="0" lang="en-U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payload mass </a:t>
            </a:r>
            <a:endParaRPr b="0" lang="en-U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orbit.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c9211e"/>
                </a:solidFill>
                <a:latin typeface="Calibri"/>
                <a:ea typeface="DejaVu Sans"/>
              </a:rPr>
              <a:t>meaning the amount of energy deployed at lift-off</a:t>
            </a:r>
            <a:r>
              <a:rPr b="0" lang="en-US" sz="1600" spc="-1" strike="noStrike">
                <a:solidFill>
                  <a:srgbClr val="c9211e"/>
                </a:solidFill>
                <a:latin typeface="Calibri"/>
                <a:ea typeface="DejaVu Sans"/>
              </a:rPr>
              <a:t>,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 that may induce </a:t>
            </a:r>
            <a:r>
              <a:rPr b="1" i="1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strong noise/vibrations that are known to damage satellites*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.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Vibrations could damage some of the booster electronics, inertial guidance systems... and cause booster recovery/landing failure.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We also need additional info about payload mass/orbit. Fortunately it is available.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* </a:t>
            </a:r>
            <a:r>
              <a:rPr b="0" lang="en-US" sz="14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3"/>
              </a:rPr>
              <a:t>https://adsabs.harvard.edu/full/1996ESASP.386..237F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20F1EEA4-A74F-43BC-B882-75A5D0B8DF74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24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350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Orbit Type v. Payload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51" name="" descr=""/>
          <p:cNvPicPr/>
          <p:nvPr/>
        </p:nvPicPr>
        <p:blipFill>
          <a:blip r:embed="rId2"/>
          <a:stretch/>
        </p:blipFill>
        <p:spPr>
          <a:xfrm>
            <a:off x="2286000" y="1498680"/>
            <a:ext cx="8226000" cy="2556720"/>
          </a:xfrm>
          <a:prstGeom prst="rect">
            <a:avLst/>
          </a:prstGeom>
          <a:ln w="0">
            <a:noFill/>
          </a:ln>
        </p:spPr>
      </p:pic>
      <p:sp>
        <p:nvSpPr>
          <p:cNvPr id="352" name=""/>
          <p:cNvSpPr/>
          <p:nvPr/>
        </p:nvSpPr>
        <p:spPr>
          <a:xfrm>
            <a:off x="1371600" y="4269960"/>
            <a:ext cx="10054800" cy="211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The chart brings final info about “Orbit v. Payload”.  It describes the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distribution “success rate v. (payload, orbit)”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Main trends: 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Maximum success rate with: low orbit except (ISS) and low payload mass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ISS:  based on “</a:t>
            </a:r>
            <a:r>
              <a:rPr b="0" lang="en-US" sz="1600" spc="-1" strike="noStrike">
                <a:solidFill>
                  <a:srgbClr val="0b49cb"/>
                </a:solidFill>
                <a:latin typeface="Calibri"/>
                <a:ea typeface="IBM Plex Mono SemiBold"/>
              </a:rPr>
              <a:t>Orbit Type v. Flight Number”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IBM Plex Mono SemiBold"/>
              </a:rPr>
              <a:t>5/8 failures occurred in the early stage of Falcon 9 project. When Falcon 9 reliability was low.  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IBM Plex Mono SemiBold"/>
              </a:rPr>
              <a:t>Between 2000 and 7500 kg, success rate seems to be evenly distributed for GTO.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IBM Plex Mono SemiBold"/>
              </a:rPr>
              <a:t>Independently of payload mass, GTO is a risky “orbit” affecting missions success rate.  Falcon 9 reliability improves over time, but there are still recent failed booster recovery after GTO launches.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08A7BE11-0B1F-49D3-A06A-EAA34B4AFE6E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25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777240" y="1371600"/>
            <a:ext cx="9736200" cy="4341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1600" spc="-1" strike="noStrike">
                <a:solidFill>
                  <a:srgbClr val="292929"/>
                </a:solidFill>
                <a:latin typeface="Calibri"/>
              </a:rPr>
              <a:t>Total number of successful and failure mission outcomes (from SQL queries).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1600" spc="-1" strike="noStrike">
                <a:solidFill>
                  <a:srgbClr val="292929"/>
                </a:solidFill>
                <a:latin typeface="Calibri"/>
              </a:rPr>
              <a:t>Here success is defined based on properly launching/orbiting payload. Success rate is very high:  ~99% like Ariane-5.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1600" spc="-1" strike="noStrike">
                <a:solidFill>
                  <a:srgbClr val="292929"/>
                </a:solidFill>
                <a:latin typeface="Calibri"/>
              </a:rPr>
              <a:t>Nevertheless, Falcon9 maintains a competitive advantage in terms of cost per kg compared with classic launchers like Ariane-5, </a:t>
            </a:r>
            <a:r>
              <a:rPr b="1" lang="en-US" sz="1600" spc="-1" strike="noStrike">
                <a:solidFill>
                  <a:srgbClr val="292929"/>
                </a:solidFill>
                <a:latin typeface="Calibri"/>
              </a:rPr>
              <a:t>only if the reusable booster is recovered.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1600" spc="-1" strike="noStrike">
                <a:solidFill>
                  <a:srgbClr val="292929"/>
                </a:solidFill>
                <a:latin typeface="Calibri"/>
              </a:rPr>
              <a:t>Therefore Falcon9 “success rate” in this report is defined after successful booster recovery (landing).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1600" spc="-1" strike="noStrike">
                <a:solidFill>
                  <a:srgbClr val="292929"/>
                </a:solidFill>
                <a:latin typeface="Calibri"/>
              </a:rPr>
              <a:t>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355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66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Number of Successful and Failure Mission Outcomes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56" name="" descr=""/>
          <p:cNvPicPr/>
          <p:nvPr/>
        </p:nvPicPr>
        <p:blipFill>
          <a:blip r:embed="rId2"/>
          <a:stretch/>
        </p:blipFill>
        <p:spPr>
          <a:xfrm>
            <a:off x="1999080" y="3507480"/>
            <a:ext cx="7601040" cy="2206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46702AB4-D949-41E6-945D-BAD0329E75DC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26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358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Success Yearly Trend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359" name=""/>
          <p:cNvGrpSpPr/>
          <p:nvPr/>
        </p:nvGrpSpPr>
        <p:grpSpPr>
          <a:xfrm>
            <a:off x="2531880" y="1522440"/>
            <a:ext cx="7101360" cy="2282400"/>
            <a:chOff x="2531880" y="1522440"/>
            <a:chExt cx="7101360" cy="2282400"/>
          </a:xfrm>
        </p:grpSpPr>
        <p:pic>
          <p:nvPicPr>
            <p:cNvPr id="360" name="" descr=""/>
            <p:cNvPicPr/>
            <p:nvPr/>
          </p:nvPicPr>
          <p:blipFill>
            <a:blip r:embed="rId2"/>
            <a:stretch/>
          </p:blipFill>
          <p:spPr>
            <a:xfrm>
              <a:off x="2531880" y="1522440"/>
              <a:ext cx="3297240" cy="2282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61" name="" descr=""/>
            <p:cNvPicPr/>
            <p:nvPr/>
          </p:nvPicPr>
          <p:blipFill>
            <a:blip r:embed="rId3"/>
            <a:stretch/>
          </p:blipFill>
          <p:spPr>
            <a:xfrm>
              <a:off x="6418080" y="1522440"/>
              <a:ext cx="3215160" cy="22824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62" name=""/>
          <p:cNvSpPr/>
          <p:nvPr/>
        </p:nvSpPr>
        <p:spPr>
          <a:xfrm>
            <a:off x="914400" y="3912120"/>
            <a:ext cx="9372600" cy="211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Falcon 9 reliability significantly improves over time .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Success rate, </a:t>
            </a: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here defined after successful booster recovery for Falcon9,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 depends on:</a:t>
            </a:r>
            <a:endParaRPr b="0" lang="en-U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Payload mass</a:t>
            </a:r>
            <a:endParaRPr b="0" lang="en-U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Orbit</a:t>
            </a:r>
            <a:endParaRPr b="0" lang="en-U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+ other factors we investigate next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Independently of payload mass, orbits, </a:t>
            </a: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 Ariane 5 has a close to 100% success rate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 for 82 flights since 2003. 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Falcon9 average booster recovery success rate si 66%. 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Success rate currently sufficient for SpaceX financial viability.   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TextBox 6"/>
          <p:cNvSpPr/>
          <p:nvPr/>
        </p:nvSpPr>
        <p:spPr>
          <a:xfrm>
            <a:off x="659880" y="3200400"/>
            <a:ext cx="5275800" cy="127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e7e6e6"/>
                </a:solidFill>
                <a:latin typeface="Verdana"/>
                <a:ea typeface="SF Pro"/>
              </a:rPr>
              <a:t>Section 3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e7e6e6"/>
                </a:solidFill>
                <a:latin typeface="Verdana"/>
                <a:ea typeface="SF Pro"/>
              </a:rPr>
              <a:t>Launch Sites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Verdana"/>
                <a:ea typeface="SF Pro"/>
              </a:rPr>
              <a:t>Proximities Analysis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C90BA71E-790D-40EF-B39D-8EFA8F29157D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27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365" name="Title 14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Names &amp; Records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66" name=""/>
          <p:cNvSpPr/>
          <p:nvPr/>
        </p:nvSpPr>
        <p:spPr>
          <a:xfrm>
            <a:off x="685800" y="1371600"/>
            <a:ext cx="7083360" cy="239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1" lang="en-US" sz="1600" spc="-1" strike="noStrike">
                <a:solidFill>
                  <a:srgbClr val="292929"/>
                </a:solidFill>
                <a:latin typeface="Calibri"/>
                <a:ea typeface="DejaVu Sans"/>
              </a:rPr>
              <a:t>Before starting launch sites analysis, we list the names of all launch sites and some launch records (from SQL queries).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1" lang="en-US" sz="1600" spc="-1" strike="noStrike">
                <a:solidFill>
                  <a:srgbClr val="292929"/>
                </a:solidFill>
                <a:latin typeface="Calibri"/>
                <a:ea typeface="DejaVu Sans"/>
              </a:rPr>
              <a:t>5 records where launch sites begin with `CCA`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67" name="" descr=""/>
          <p:cNvPicPr/>
          <p:nvPr/>
        </p:nvPicPr>
        <p:blipFill>
          <a:blip r:embed="rId2"/>
          <a:stretch/>
        </p:blipFill>
        <p:spPr>
          <a:xfrm>
            <a:off x="724320" y="2057400"/>
            <a:ext cx="7044840" cy="1444320"/>
          </a:xfrm>
          <a:prstGeom prst="rect">
            <a:avLst/>
          </a:prstGeom>
          <a:ln w="0">
            <a:noFill/>
          </a:ln>
        </p:spPr>
      </p:pic>
      <p:pic>
        <p:nvPicPr>
          <p:cNvPr id="368" name="" descr=""/>
          <p:cNvPicPr/>
          <p:nvPr/>
        </p:nvPicPr>
        <p:blipFill>
          <a:blip r:embed="rId3"/>
          <a:stretch/>
        </p:blipFill>
        <p:spPr>
          <a:xfrm>
            <a:off x="685800" y="4033080"/>
            <a:ext cx="10054800" cy="2593440"/>
          </a:xfrm>
          <a:prstGeom prst="rect">
            <a:avLst/>
          </a:prstGeom>
          <a:ln w="0">
            <a:noFill/>
          </a:ln>
        </p:spPr>
      </p:pic>
      <p:sp>
        <p:nvSpPr>
          <p:cNvPr id="369" name=""/>
          <p:cNvSpPr/>
          <p:nvPr/>
        </p:nvSpPr>
        <p:spPr>
          <a:xfrm>
            <a:off x="8229600" y="2450160"/>
            <a:ext cx="2968560" cy="28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There are 4 distinct launch sites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buNone/>
            </a:pPr>
            <a:fld id="{CA2BE5FB-3E60-48EE-8A5D-3DD244D20A0E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163" name="Content Placeholder 2"/>
          <p:cNvSpPr/>
          <p:nvPr/>
        </p:nvSpPr>
        <p:spPr>
          <a:xfrm>
            <a:off x="958680" y="2113200"/>
            <a:ext cx="5157720" cy="331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Verdana"/>
                <a:ea typeface="DejaVu Sans"/>
              </a:rPr>
              <a:t>Executive Summary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Verdana"/>
                <a:ea typeface="DejaVu Sans"/>
              </a:rPr>
              <a:t>Introduction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Verdana"/>
                <a:ea typeface="DejaVu Sans"/>
              </a:rPr>
              <a:t>Methodology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Verdana"/>
                <a:ea typeface="DejaVu Sans"/>
              </a:rPr>
              <a:t>Results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Verdana"/>
                <a:ea typeface="DejaVu Sans"/>
              </a:rPr>
              <a:t>Conclusions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Verdana"/>
                <a:ea typeface="DejaVu Sans"/>
              </a:rPr>
              <a:t>Appendix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64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Verdana"/>
                <a:ea typeface="IBM Plex Mono SemiBold"/>
              </a:rPr>
              <a:t>Outline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B70C9B18-9E35-43EF-8FC1-0C01408A6152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29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371" name="Title 13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v. Orbit type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72" name=""/>
          <p:cNvSpPr/>
          <p:nvPr/>
        </p:nvSpPr>
        <p:spPr>
          <a:xfrm>
            <a:off x="829440" y="4114800"/>
            <a:ext cx="7399080" cy="217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IBM Plex Mono SemiBold"/>
              </a:rPr>
              <a:t>We added that scattered chart, which has implications in the analysis of launch sites. 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IBM Plex Mono SemiBold"/>
              </a:rPr>
              <a:t>VAFB SLC 4E launch site in California, is used only for PO and SSO orbits, </a:t>
            </a: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IBM Plex Mono SemiBold"/>
              </a:rPr>
              <a:t>meaning low altitude polar orbits.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IBM Plex Mono SemiBold"/>
              </a:rPr>
              <a:t>North or south?  bound flights over the ocean.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IBM Plex Mono SemiBold"/>
              </a:rPr>
              <a:t>All GTO/GEO launches take place in Florida launch sites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IBM Plex Mono SemiBold"/>
              </a:rPr>
              <a:t>. As close as possible to the equator where earth tangential velocity is maximum, acting like a slingshot at lift off, from west to east over the ocean. (see gif).  </a:t>
            </a: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IBM Plex Mono SemiBold"/>
              </a:rPr>
              <a:t>This helps with orbiting GEO satellites with less energy.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IBM Plex Mono SemiBold"/>
              </a:rPr>
              <a:t>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373" name="" descr=""/>
          <p:cNvPicPr/>
          <p:nvPr/>
        </p:nvPicPr>
        <p:blipFill>
          <a:blip r:embed="rId2"/>
          <a:stretch/>
        </p:blipFill>
        <p:spPr>
          <a:xfrm>
            <a:off x="827640" y="1354320"/>
            <a:ext cx="8226360" cy="2621160"/>
          </a:xfrm>
          <a:prstGeom prst="rect">
            <a:avLst/>
          </a:prstGeom>
          <a:ln w="0">
            <a:noFill/>
          </a:ln>
        </p:spPr>
      </p:pic>
      <p:pic>
        <p:nvPicPr>
          <p:cNvPr id="374" name="" descr=""/>
          <p:cNvPicPr/>
          <p:nvPr/>
        </p:nvPicPr>
        <p:blipFill>
          <a:blip r:embed="rId3"/>
          <a:stretch/>
        </p:blipFill>
        <p:spPr>
          <a:xfrm>
            <a:off x="9208080" y="1828800"/>
            <a:ext cx="2219760" cy="1826640"/>
          </a:xfrm>
          <a:prstGeom prst="rect">
            <a:avLst/>
          </a:prstGeom>
          <a:ln w="0">
            <a:noFill/>
          </a:ln>
        </p:spPr>
      </p:pic>
      <p:pic>
        <p:nvPicPr>
          <p:cNvPr id="375" name="" descr=""/>
          <p:cNvPicPr/>
          <p:nvPr/>
        </p:nvPicPr>
        <p:blipFill>
          <a:blip r:embed="rId4"/>
          <a:stretch/>
        </p:blipFill>
        <p:spPr>
          <a:xfrm>
            <a:off x="8314560" y="4153320"/>
            <a:ext cx="3134160" cy="182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F821B577-1F50-49F1-A6A8-5B82E414B1BE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30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377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8000"/>
          </a:bodyPr>
          <a:p>
            <a:pPr>
              <a:lnSpc>
                <a:spcPct val="90000"/>
              </a:lnSpc>
              <a:buNone/>
            </a:pPr>
            <a:r>
              <a:rPr b="0" lang="en-US" sz="332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SpaceX: All launch sites</a:t>
            </a:r>
            <a:endParaRPr b="0" lang="en-US" sz="3320" spc="-1" strike="noStrike">
              <a:latin typeface="Arial"/>
            </a:endParaRPr>
          </a:p>
        </p:txBody>
      </p:sp>
      <p:grpSp>
        <p:nvGrpSpPr>
          <p:cNvPr id="378" name=""/>
          <p:cNvGrpSpPr/>
          <p:nvPr/>
        </p:nvGrpSpPr>
        <p:grpSpPr>
          <a:xfrm>
            <a:off x="758880" y="1690920"/>
            <a:ext cx="10621080" cy="4411080"/>
            <a:chOff x="758880" y="1690920"/>
            <a:chExt cx="10621080" cy="4411080"/>
          </a:xfrm>
        </p:grpSpPr>
        <p:pic>
          <p:nvPicPr>
            <p:cNvPr id="379" name="" descr=""/>
            <p:cNvPicPr/>
            <p:nvPr/>
          </p:nvPicPr>
          <p:blipFill>
            <a:blip r:embed="rId2"/>
            <a:stretch/>
          </p:blipFill>
          <p:spPr>
            <a:xfrm>
              <a:off x="2206080" y="1696680"/>
              <a:ext cx="6726600" cy="3197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80" name="" descr=""/>
            <p:cNvPicPr/>
            <p:nvPr/>
          </p:nvPicPr>
          <p:blipFill>
            <a:blip r:embed="rId3"/>
            <a:stretch/>
          </p:blipFill>
          <p:spPr>
            <a:xfrm>
              <a:off x="758880" y="4114800"/>
              <a:ext cx="2895480" cy="1825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81" name=""/>
            <p:cNvSpPr/>
            <p:nvPr/>
          </p:nvSpPr>
          <p:spPr>
            <a:xfrm flipV="1">
              <a:off x="1600200" y="3308400"/>
              <a:ext cx="1317960" cy="149220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2" name=""/>
            <p:cNvSpPr/>
            <p:nvPr/>
          </p:nvSpPr>
          <p:spPr>
            <a:xfrm>
              <a:off x="3657600" y="5122080"/>
              <a:ext cx="4908960" cy="979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marL="216000" indent="-21600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1" lang="en-US" sz="14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VAFB SLC-4E: Vandenberg Space Launch Complex 4 (CA)</a:t>
              </a:r>
              <a:endParaRPr b="0" lang="en-US" sz="1400" spc="-1" strike="noStrike">
                <a:latin typeface="Arial"/>
              </a:endParaRPr>
            </a:p>
            <a:p>
              <a:pPr marL="216000" indent="-21600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1" lang="en-US" sz="14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KSC-LC29A: Kennedy Space Center - Merritt Island (FL)</a:t>
              </a:r>
              <a:endParaRPr b="0" lang="en-US" sz="1400" spc="-1" strike="noStrike">
                <a:latin typeface="Arial"/>
              </a:endParaRPr>
            </a:p>
            <a:p>
              <a:pPr marL="216000" indent="-21600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1" lang="en-US" sz="14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CCAFS-LC40: Cape Canaveral Launch Complex 40 (FL)</a:t>
              </a:r>
              <a:endParaRPr b="0" lang="en-US" sz="1400" spc="-1" strike="noStrike">
                <a:latin typeface="Arial"/>
              </a:endParaRPr>
            </a:p>
            <a:p>
              <a:pPr marL="216000" indent="-21600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1" lang="en-US" sz="14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CCAF-SLC40: Cape Canaveral Space Launch Complex 40(FL)</a:t>
              </a:r>
              <a:endParaRPr b="0" lang="en-US" sz="1400" spc="-1" strike="noStrike">
                <a:latin typeface="Arial"/>
              </a:endParaRPr>
            </a:p>
          </p:txBody>
        </p:sp>
        <p:grpSp>
          <p:nvGrpSpPr>
            <p:cNvPr id="383" name=""/>
            <p:cNvGrpSpPr/>
            <p:nvPr/>
          </p:nvGrpSpPr>
          <p:grpSpPr>
            <a:xfrm>
              <a:off x="8229600" y="1690920"/>
              <a:ext cx="3150360" cy="4249440"/>
              <a:chOff x="8229600" y="1690920"/>
              <a:chExt cx="3150360" cy="4249440"/>
            </a:xfrm>
          </p:grpSpPr>
          <p:pic>
            <p:nvPicPr>
              <p:cNvPr id="384" name="" descr=""/>
              <p:cNvPicPr/>
              <p:nvPr/>
            </p:nvPicPr>
            <p:blipFill>
              <a:blip r:embed="rId4"/>
              <a:srcRect l="0" t="0" r="5641" b="0"/>
              <a:stretch/>
            </p:blipFill>
            <p:spPr>
              <a:xfrm>
                <a:off x="8458200" y="4114800"/>
                <a:ext cx="2921760" cy="18255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385" name=""/>
              <p:cNvSpPr/>
              <p:nvPr/>
            </p:nvSpPr>
            <p:spPr>
              <a:xfrm flipH="1" flipV="1">
                <a:off x="8229600" y="4343400"/>
                <a:ext cx="1828800" cy="685800"/>
              </a:xfrm>
              <a:prstGeom prst="line">
                <a:avLst/>
              </a:prstGeom>
              <a:ln w="0">
                <a:solidFill>
                  <a:srgbClr val="3465a4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386" name="" descr=""/>
              <p:cNvPicPr/>
              <p:nvPr/>
            </p:nvPicPr>
            <p:blipFill>
              <a:blip r:embed="rId5"/>
              <a:stretch/>
            </p:blipFill>
            <p:spPr>
              <a:xfrm>
                <a:off x="9662400" y="1690920"/>
                <a:ext cx="1661040" cy="18255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387" name=""/>
              <p:cNvSpPr/>
              <p:nvPr/>
            </p:nvSpPr>
            <p:spPr>
              <a:xfrm>
                <a:off x="10287000" y="4572000"/>
                <a:ext cx="453960" cy="453960"/>
              </a:xfrm>
              <a:prstGeom prst="ellipse">
                <a:avLst/>
              </a:prstGeom>
              <a:noFill/>
              <a:ln w="18360">
                <a:solidFill>
                  <a:srgbClr val="ff33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8" name=""/>
              <p:cNvSpPr/>
              <p:nvPr/>
            </p:nvSpPr>
            <p:spPr>
              <a:xfrm flipV="1">
                <a:off x="10515600" y="3519720"/>
                <a:ext cx="360" cy="1052280"/>
              </a:xfrm>
              <a:prstGeom prst="line">
                <a:avLst/>
              </a:prstGeom>
              <a:ln w="18360">
                <a:solidFill>
                  <a:srgbClr val="ff33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4C17F5E8-14A0-4807-8579-BFF967BAE50C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31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390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8000"/>
          </a:bodyPr>
          <a:p>
            <a:pPr>
              <a:lnSpc>
                <a:spcPct val="90000"/>
              </a:lnSpc>
              <a:buNone/>
            </a:pPr>
            <a:r>
              <a:rPr b="0" lang="en-US" sz="332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Falcon 9 Success/Failed launches for each site</a:t>
            </a:r>
            <a:endParaRPr b="0" lang="en-US" sz="3320" spc="-1" strike="noStrike">
              <a:latin typeface="Arial"/>
            </a:endParaRPr>
          </a:p>
        </p:txBody>
      </p:sp>
      <p:grpSp>
        <p:nvGrpSpPr>
          <p:cNvPr id="391" name=""/>
          <p:cNvGrpSpPr/>
          <p:nvPr/>
        </p:nvGrpSpPr>
        <p:grpSpPr>
          <a:xfrm>
            <a:off x="457200" y="1600200"/>
            <a:ext cx="4340520" cy="4766760"/>
            <a:chOff x="457200" y="1600200"/>
            <a:chExt cx="4340520" cy="4766760"/>
          </a:xfrm>
        </p:grpSpPr>
        <p:pic>
          <p:nvPicPr>
            <p:cNvPr id="392" name="" descr=""/>
            <p:cNvPicPr/>
            <p:nvPr/>
          </p:nvPicPr>
          <p:blipFill>
            <a:blip r:embed="rId2"/>
            <a:stretch/>
          </p:blipFill>
          <p:spPr>
            <a:xfrm>
              <a:off x="2979720" y="4114800"/>
              <a:ext cx="1818000" cy="225216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393" name=""/>
            <p:cNvGrpSpPr/>
            <p:nvPr/>
          </p:nvGrpSpPr>
          <p:grpSpPr>
            <a:xfrm>
              <a:off x="457200" y="1600200"/>
              <a:ext cx="3654360" cy="2282760"/>
              <a:chOff x="457200" y="1600200"/>
              <a:chExt cx="3654360" cy="2282760"/>
            </a:xfrm>
          </p:grpSpPr>
          <p:pic>
            <p:nvPicPr>
              <p:cNvPr id="394" name="" descr=""/>
              <p:cNvPicPr/>
              <p:nvPr/>
            </p:nvPicPr>
            <p:blipFill>
              <a:blip r:embed="rId3"/>
              <a:stretch/>
            </p:blipFill>
            <p:spPr>
              <a:xfrm>
                <a:off x="1271160" y="1600200"/>
                <a:ext cx="1926000" cy="18255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395" name=""/>
              <p:cNvSpPr/>
              <p:nvPr/>
            </p:nvSpPr>
            <p:spPr>
              <a:xfrm>
                <a:off x="457200" y="3438720"/>
                <a:ext cx="3654360" cy="444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 </a:t>
                </a:r>
                <a:r>
                  <a:rPr b="0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Vandenberg Space Launch Complex 4 (CA)</a:t>
                </a:r>
                <a:endParaRPr b="0" lang="en-US" sz="14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VAFB SLC-4E</a:t>
                </a:r>
                <a:endParaRPr b="0" lang="en-US" sz="1400" spc="-1" strike="noStrike">
                  <a:latin typeface="Arial"/>
                </a:endParaRPr>
              </a:p>
            </p:txBody>
          </p:sp>
        </p:grpSp>
      </p:grpSp>
      <p:grpSp>
        <p:nvGrpSpPr>
          <p:cNvPr id="396" name=""/>
          <p:cNvGrpSpPr/>
          <p:nvPr/>
        </p:nvGrpSpPr>
        <p:grpSpPr>
          <a:xfrm>
            <a:off x="4253400" y="1617480"/>
            <a:ext cx="7561080" cy="4082040"/>
            <a:chOff x="4253400" y="1617480"/>
            <a:chExt cx="7561080" cy="4082040"/>
          </a:xfrm>
        </p:grpSpPr>
        <p:grpSp>
          <p:nvGrpSpPr>
            <p:cNvPr id="397" name=""/>
            <p:cNvGrpSpPr/>
            <p:nvPr/>
          </p:nvGrpSpPr>
          <p:grpSpPr>
            <a:xfrm>
              <a:off x="4253400" y="1617480"/>
              <a:ext cx="7561080" cy="2290320"/>
              <a:chOff x="4253400" y="1617480"/>
              <a:chExt cx="7561080" cy="2290320"/>
            </a:xfrm>
          </p:grpSpPr>
          <p:pic>
            <p:nvPicPr>
              <p:cNvPr id="398" name="" descr=""/>
              <p:cNvPicPr/>
              <p:nvPr/>
            </p:nvPicPr>
            <p:blipFill>
              <a:blip r:embed="rId4"/>
              <a:stretch/>
            </p:blipFill>
            <p:spPr>
              <a:xfrm>
                <a:off x="9348840" y="1617480"/>
                <a:ext cx="2008440" cy="18255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399" name=""/>
              <p:cNvSpPr/>
              <p:nvPr/>
            </p:nvSpPr>
            <p:spPr>
              <a:xfrm>
                <a:off x="9074520" y="3439080"/>
                <a:ext cx="2739960" cy="444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Cape Canaveral (FL)</a:t>
                </a:r>
                <a:endParaRPr b="0" lang="en-US" sz="14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 </a:t>
                </a:r>
                <a:r>
                  <a:rPr b="0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CCAFS-SLC40</a:t>
                </a:r>
                <a:endParaRPr b="0" lang="en-US" sz="1400" spc="-1" strike="noStrike">
                  <a:latin typeface="Arial"/>
                </a:endParaRPr>
              </a:p>
            </p:txBody>
          </p:sp>
          <p:pic>
            <p:nvPicPr>
              <p:cNvPr id="400" name="" descr=""/>
              <p:cNvPicPr/>
              <p:nvPr/>
            </p:nvPicPr>
            <p:blipFill>
              <a:blip r:embed="rId5"/>
              <a:stretch/>
            </p:blipFill>
            <p:spPr>
              <a:xfrm>
                <a:off x="6894000" y="1639080"/>
                <a:ext cx="2026800" cy="18255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401" name=""/>
              <p:cNvSpPr/>
              <p:nvPr/>
            </p:nvSpPr>
            <p:spPr>
              <a:xfrm>
                <a:off x="6655320" y="3463560"/>
                <a:ext cx="2511360" cy="444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Cape Canaveral (FL) </a:t>
                </a:r>
                <a:endParaRPr b="0" lang="en-US" sz="14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CCAFS-LC40</a:t>
                </a:r>
                <a:endParaRPr b="0" lang="en-US" sz="1400" spc="-1" strike="noStrike">
                  <a:latin typeface="Arial"/>
                </a:endParaRPr>
              </a:p>
            </p:txBody>
          </p:sp>
          <p:grpSp>
            <p:nvGrpSpPr>
              <p:cNvPr id="402" name=""/>
              <p:cNvGrpSpPr/>
              <p:nvPr/>
            </p:nvGrpSpPr>
            <p:grpSpPr>
              <a:xfrm>
                <a:off x="4253400" y="1634760"/>
                <a:ext cx="2511360" cy="2273040"/>
                <a:chOff x="4253400" y="1634760"/>
                <a:chExt cx="2511360" cy="2273040"/>
              </a:xfrm>
            </p:grpSpPr>
            <p:pic>
              <p:nvPicPr>
                <p:cNvPr id="403" name="" descr=""/>
                <p:cNvPicPr/>
                <p:nvPr/>
              </p:nvPicPr>
              <p:blipFill>
                <a:blip r:embed="rId6"/>
                <a:stretch/>
              </p:blipFill>
              <p:spPr>
                <a:xfrm>
                  <a:off x="4482000" y="1634760"/>
                  <a:ext cx="2045160" cy="1825560"/>
                </a:xfrm>
                <a:prstGeom prst="rect">
                  <a:avLst/>
                </a:prstGeom>
                <a:ln w="0">
                  <a:noFill/>
                </a:ln>
              </p:spPr>
            </p:pic>
            <p:sp>
              <p:nvSpPr>
                <p:cNvPr id="404" name=""/>
                <p:cNvSpPr/>
                <p:nvPr/>
              </p:nvSpPr>
              <p:spPr>
                <a:xfrm>
                  <a:off x="4253400" y="3463560"/>
                  <a:ext cx="2511360" cy="44424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en-US" sz="1400" spc="-1" strike="noStrike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Kennedy Space Center (FL)</a:t>
                  </a:r>
                  <a:endParaRPr b="0" lang="en-US" sz="1400" spc="-1" strike="noStrike">
                    <a:latin typeface="Arial"/>
                  </a:endParaRPr>
                </a:p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en-US" sz="1400" spc="-1" strike="noStrike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KSC LC 39A</a:t>
                  </a:r>
                  <a:endParaRPr b="0" lang="en-US" sz="1400" spc="-1" strike="noStrike">
                    <a:latin typeface="Arial"/>
                  </a:endParaRPr>
                </a:p>
              </p:txBody>
            </p:sp>
          </p:grpSp>
        </p:grpSp>
        <p:sp>
          <p:nvSpPr>
            <p:cNvPr id="405" name=""/>
            <p:cNvSpPr/>
            <p:nvPr/>
          </p:nvSpPr>
          <p:spPr>
            <a:xfrm>
              <a:off x="5486400" y="4800600"/>
              <a:ext cx="4341240" cy="898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6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Table:  Synthesis of launches outcomes</a:t>
              </a:r>
              <a:endParaRPr b="0" lang="en-US" sz="16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0" lang="en-US" sz="16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Class 0= failure</a:t>
              </a:r>
              <a:endParaRPr b="0" lang="en-US" sz="16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0" lang="en-US" sz="16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Class 1= success</a:t>
              </a:r>
              <a:endParaRPr b="0" lang="en-US" sz="16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C4F8373F-C3EA-4A95-B778-CAA9AED324FD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32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407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7000"/>
          </a:bodyPr>
          <a:p>
            <a:pPr>
              <a:lnSpc>
                <a:spcPct val="90000"/>
              </a:lnSpc>
              <a:buNone/>
            </a:pPr>
            <a:r>
              <a:rPr b="0" lang="en-US" sz="332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Distances between a launch site to its proximities</a:t>
            </a:r>
            <a:endParaRPr b="0" lang="en-US" sz="3320" spc="-1" strike="noStrike">
              <a:latin typeface="Arial"/>
            </a:endParaRPr>
          </a:p>
        </p:txBody>
      </p:sp>
      <p:grpSp>
        <p:nvGrpSpPr>
          <p:cNvPr id="408" name=""/>
          <p:cNvGrpSpPr/>
          <p:nvPr/>
        </p:nvGrpSpPr>
        <p:grpSpPr>
          <a:xfrm>
            <a:off x="1106640" y="1416240"/>
            <a:ext cx="9634680" cy="3686760"/>
            <a:chOff x="1106640" y="1416240"/>
            <a:chExt cx="9634680" cy="3686760"/>
          </a:xfrm>
        </p:grpSpPr>
        <p:pic>
          <p:nvPicPr>
            <p:cNvPr id="409" name="" descr=""/>
            <p:cNvPicPr/>
            <p:nvPr/>
          </p:nvPicPr>
          <p:blipFill>
            <a:blip r:embed="rId2"/>
            <a:srcRect l="7247" t="0" r="6396" b="0"/>
            <a:stretch/>
          </p:blipFill>
          <p:spPr>
            <a:xfrm>
              <a:off x="1106640" y="1448640"/>
              <a:ext cx="4770000" cy="3654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10" name="" descr=""/>
            <p:cNvPicPr/>
            <p:nvPr/>
          </p:nvPicPr>
          <p:blipFill>
            <a:blip r:embed="rId3"/>
            <a:stretch/>
          </p:blipFill>
          <p:spPr>
            <a:xfrm>
              <a:off x="6410160" y="1416240"/>
              <a:ext cx="4331160" cy="1798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11" name=""/>
            <p:cNvSpPr/>
            <p:nvPr/>
          </p:nvSpPr>
          <p:spPr>
            <a:xfrm>
              <a:off x="3837960" y="2743200"/>
              <a:ext cx="1529280" cy="794880"/>
            </a:xfrm>
            <a:prstGeom prst="rect">
              <a:avLst/>
            </a:prstGeom>
            <a:noFill/>
            <a:ln w="0">
              <a:solidFill>
                <a:srgbClr val="0066ff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2" name=""/>
            <p:cNvSpPr/>
            <p:nvPr/>
          </p:nvSpPr>
          <p:spPr>
            <a:xfrm flipH="1">
              <a:off x="5370480" y="2514600"/>
              <a:ext cx="1039680" cy="68580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13" name=""/>
          <p:cNvSpPr/>
          <p:nvPr/>
        </p:nvSpPr>
        <p:spPr>
          <a:xfrm>
            <a:off x="5943960" y="3200760"/>
            <a:ext cx="5711760" cy="228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Distance from CCAFS_SLC40 to: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Closest coast: ~900 m 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Florida East Coast Railway:  22.0  km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Highway I 95: 26.8  km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Orlando: 78.75  km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Launch sites are close to coasts. For safety issues if launcher is lost in the early stage of the flight.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Rockets are launched: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From West to East over the ocean in Florida.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North or South bound over the ocean in California. (Polar orbits only)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Launch sites are relatively far from populated areas for protecting population from serious incidents at lift off:  explosion on the launch pad.  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414" name=""/>
          <p:cNvSpPr/>
          <p:nvPr/>
        </p:nvSpPr>
        <p:spPr>
          <a:xfrm>
            <a:off x="686880" y="6172200"/>
            <a:ext cx="8684280" cy="3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https://nbviewer.org/github/DrStef/Applied_Data_Science_Capstone/blob/main/GH_lab_jupyter_launch_site_location_v4.ipynb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00C533FD-FC9F-4C66-9884-B76EEEB9B335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33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416" name="Title 7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7000"/>
          </a:bodyPr>
          <a:p>
            <a:pPr>
              <a:lnSpc>
                <a:spcPct val="90000"/>
              </a:lnSpc>
              <a:buNone/>
            </a:pPr>
            <a:r>
              <a:rPr b="0" lang="en-US" sz="332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ESA Unique Launch site – Kourou, French Guiana. </a:t>
            </a:r>
            <a:endParaRPr b="0" lang="en-US" sz="3320" spc="-1" strike="noStrike">
              <a:latin typeface="Arial"/>
            </a:endParaRPr>
          </a:p>
        </p:txBody>
      </p:sp>
      <p:grpSp>
        <p:nvGrpSpPr>
          <p:cNvPr id="417" name=""/>
          <p:cNvGrpSpPr/>
          <p:nvPr/>
        </p:nvGrpSpPr>
        <p:grpSpPr>
          <a:xfrm>
            <a:off x="5486400" y="1600200"/>
            <a:ext cx="5942160" cy="4113360"/>
            <a:chOff x="5486400" y="1600200"/>
            <a:chExt cx="5942160" cy="4113360"/>
          </a:xfrm>
        </p:grpSpPr>
        <p:grpSp>
          <p:nvGrpSpPr>
            <p:cNvPr id="418" name=""/>
            <p:cNvGrpSpPr/>
            <p:nvPr/>
          </p:nvGrpSpPr>
          <p:grpSpPr>
            <a:xfrm>
              <a:off x="5486400" y="1600200"/>
              <a:ext cx="5333040" cy="3865680"/>
              <a:chOff x="5486400" y="1600200"/>
              <a:chExt cx="5333040" cy="3865680"/>
            </a:xfrm>
          </p:grpSpPr>
          <p:pic>
            <p:nvPicPr>
              <p:cNvPr id="419" name="" descr=""/>
              <p:cNvPicPr/>
              <p:nvPr/>
            </p:nvPicPr>
            <p:blipFill>
              <a:blip r:embed="rId2"/>
              <a:srcRect l="34803" t="0" r="0" b="6790"/>
              <a:stretch/>
            </p:blipFill>
            <p:spPr>
              <a:xfrm>
                <a:off x="5486400" y="1600200"/>
                <a:ext cx="5333040" cy="3865680"/>
              </a:xfrm>
              <a:prstGeom prst="rect">
                <a:avLst/>
              </a:prstGeom>
              <a:ln w="18360">
                <a:solidFill>
                  <a:srgbClr val="ffffff"/>
                </a:solidFill>
                <a:round/>
              </a:ln>
            </p:spPr>
          </p:pic>
          <p:sp>
            <p:nvSpPr>
              <p:cNvPr id="420" name=""/>
              <p:cNvSpPr/>
              <p:nvPr/>
            </p:nvSpPr>
            <p:spPr>
              <a:xfrm>
                <a:off x="6503760" y="2540160"/>
                <a:ext cx="2028600" cy="27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en-US" sz="1400" spc="-1" strike="noStrike">
                    <a:solidFill>
                      <a:srgbClr val="c9211e"/>
                    </a:solidFill>
                    <a:latin typeface="Calibri"/>
                    <a:ea typeface="DejaVu Sans"/>
                  </a:rPr>
                  <a:t>Soyuz launch pad</a:t>
                </a:r>
                <a:endParaRPr b="0" lang="en-US" sz="1400" spc="-1" strike="noStrike">
                  <a:latin typeface="Arial"/>
                </a:endParaRPr>
              </a:p>
            </p:txBody>
          </p:sp>
          <p:sp>
            <p:nvSpPr>
              <p:cNvPr id="421" name=""/>
              <p:cNvSpPr/>
              <p:nvPr/>
            </p:nvSpPr>
            <p:spPr>
              <a:xfrm>
                <a:off x="6910920" y="3025440"/>
                <a:ext cx="2028600" cy="27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en-US" sz="1400" spc="-1" strike="noStrike">
                    <a:solidFill>
                      <a:srgbClr val="c9211e"/>
                    </a:solidFill>
                    <a:latin typeface="Calibri"/>
                    <a:ea typeface="DejaVu Sans"/>
                  </a:rPr>
                  <a:t>Ariane launch pad</a:t>
                </a:r>
                <a:endParaRPr b="0" lang="en-US" sz="1400" spc="-1" strike="noStrike">
                  <a:latin typeface="Arial"/>
                </a:endParaRPr>
              </a:p>
            </p:txBody>
          </p:sp>
          <p:sp>
            <p:nvSpPr>
              <p:cNvPr id="422" name=""/>
              <p:cNvSpPr/>
              <p:nvPr/>
            </p:nvSpPr>
            <p:spPr>
              <a:xfrm flipH="1">
                <a:off x="6229440" y="2821680"/>
                <a:ext cx="477720" cy="695880"/>
              </a:xfrm>
              <a:prstGeom prst="line">
                <a:avLst/>
              </a:prstGeom>
              <a:ln w="0">
                <a:solidFill>
                  <a:srgbClr val="ff0000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3" name=""/>
              <p:cNvSpPr/>
              <p:nvPr/>
            </p:nvSpPr>
            <p:spPr>
              <a:xfrm flipH="1">
                <a:off x="6636600" y="3229200"/>
                <a:ext cx="477720" cy="695520"/>
              </a:xfrm>
              <a:prstGeom prst="line">
                <a:avLst/>
              </a:prstGeom>
              <a:ln w="0">
                <a:solidFill>
                  <a:srgbClr val="ff0000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pic>
          <p:nvPicPr>
            <p:cNvPr id="424" name="" descr=""/>
            <p:cNvPicPr/>
            <p:nvPr/>
          </p:nvPicPr>
          <p:blipFill>
            <a:blip r:embed="rId3"/>
            <a:stretch/>
          </p:blipFill>
          <p:spPr>
            <a:xfrm>
              <a:off x="8550000" y="3883680"/>
              <a:ext cx="2878560" cy="1829880"/>
            </a:xfrm>
            <a:prstGeom prst="rect">
              <a:avLst/>
            </a:prstGeom>
            <a:ln w="18360">
              <a:solidFill>
                <a:srgbClr val="ffffff"/>
              </a:solidFill>
              <a:round/>
            </a:ln>
          </p:spPr>
        </p:pic>
        <p:sp>
          <p:nvSpPr>
            <p:cNvPr id="425" name=""/>
            <p:cNvSpPr/>
            <p:nvPr/>
          </p:nvSpPr>
          <p:spPr>
            <a:xfrm>
              <a:off x="10116720" y="4264200"/>
              <a:ext cx="346680" cy="336600"/>
            </a:xfrm>
            <a:prstGeom prst="ellipse">
              <a:avLst/>
            </a:prstGeom>
            <a:noFill/>
            <a:ln w="18360">
              <a:solidFill>
                <a:srgbClr val="ff33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26" name=""/>
          <p:cNvSpPr/>
          <p:nvPr/>
        </p:nvSpPr>
        <p:spPr>
          <a:xfrm>
            <a:off x="694440" y="1487880"/>
            <a:ext cx="4799160" cy="548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European Space Agency (ESA)/ArianeEspace launch sites in Kourou, French Guiana (France).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Kourou launch sites: Ariane, Soyuz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are very close to the Equator: it’s a strong advantage for GTO/GEO flights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are in a remote area far from any high density inhabited area and high traffic infrastructures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Are close to the coast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Strong Advantage over SpaceX, in terms of safety and GTO/GEO flights and energy required at lift-off.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SpaceX could compete and reduce energy at lift-off for GTO-GEO flights by introducing a concept like “Sea Launch”.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 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Box 7"/>
          <p:cNvSpPr/>
          <p:nvPr/>
        </p:nvSpPr>
        <p:spPr>
          <a:xfrm>
            <a:off x="659880" y="3200400"/>
            <a:ext cx="5275800" cy="127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e7e6e6"/>
                </a:solidFill>
                <a:latin typeface="Verdana"/>
                <a:ea typeface="SF Pro"/>
              </a:rPr>
              <a:t>Section 3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e7e6e6"/>
                </a:solidFill>
                <a:latin typeface="Verdana"/>
                <a:ea typeface="SF Pro"/>
              </a:rPr>
              <a:t>Build a Dashboard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e7e6e6"/>
                </a:solidFill>
                <a:latin typeface="Verdana"/>
                <a:ea typeface="SF Pro"/>
              </a:rPr>
              <a:t>With Plotly Dash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69078BDA-1103-4E41-AF74-7679B31C0A41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34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429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4000"/>
          </a:bodyPr>
          <a:p>
            <a:pPr>
              <a:lnSpc>
                <a:spcPct val="90000"/>
              </a:lnSpc>
              <a:buNone/>
            </a:pPr>
            <a:r>
              <a:rPr b="0" lang="en-US" sz="332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SpaceX Falcon 9: Launch success count for all sites</a:t>
            </a:r>
            <a:endParaRPr b="0" lang="en-US" sz="3320" spc="-1" strike="noStrike">
              <a:latin typeface="Arial"/>
            </a:endParaRPr>
          </a:p>
        </p:txBody>
      </p:sp>
      <p:pic>
        <p:nvPicPr>
          <p:cNvPr id="430" name="" descr=""/>
          <p:cNvPicPr/>
          <p:nvPr/>
        </p:nvPicPr>
        <p:blipFill>
          <a:blip r:embed="rId2"/>
          <a:stretch/>
        </p:blipFill>
        <p:spPr>
          <a:xfrm>
            <a:off x="1550160" y="1567800"/>
            <a:ext cx="9191160" cy="3213720"/>
          </a:xfrm>
          <a:prstGeom prst="rect">
            <a:avLst/>
          </a:prstGeom>
          <a:ln w="0">
            <a:noFill/>
          </a:ln>
        </p:spPr>
      </p:pic>
      <p:pic>
        <p:nvPicPr>
          <p:cNvPr id="431" name="" descr=""/>
          <p:cNvPicPr/>
          <p:nvPr/>
        </p:nvPicPr>
        <p:blipFill>
          <a:blip r:embed="rId3"/>
          <a:stretch/>
        </p:blipFill>
        <p:spPr>
          <a:xfrm>
            <a:off x="685800" y="3917160"/>
            <a:ext cx="1818000" cy="2252160"/>
          </a:xfrm>
          <a:prstGeom prst="rect">
            <a:avLst/>
          </a:prstGeom>
          <a:ln w="0">
            <a:noFill/>
          </a:ln>
        </p:spPr>
      </p:pic>
      <p:sp>
        <p:nvSpPr>
          <p:cNvPr id="432" name=""/>
          <p:cNvSpPr/>
          <p:nvPr/>
        </p:nvSpPr>
        <p:spPr>
          <a:xfrm>
            <a:off x="2813760" y="4970160"/>
            <a:ext cx="7788600" cy="95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The dahsboard allows an interactive visualization and analysis of Falcon successful launches.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It completes scattered charts.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Here for all sites, we can identify the launch site with highest success rate.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Kennedy Space Center in Florida.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B2A9F8AB-68E2-49E9-A101-39F6BAD6D76F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36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434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4000"/>
          </a:bodyPr>
          <a:p>
            <a:pPr>
              <a:lnSpc>
                <a:spcPct val="90000"/>
              </a:lnSpc>
              <a:buNone/>
            </a:pPr>
            <a:r>
              <a:rPr b="0" lang="en-US" sz="28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SpaceX Falcon9 Launch site with highest launch success ratio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435" name="" descr=""/>
          <p:cNvPicPr/>
          <p:nvPr/>
        </p:nvPicPr>
        <p:blipFill>
          <a:blip r:embed="rId2"/>
          <a:stretch/>
        </p:blipFill>
        <p:spPr>
          <a:xfrm>
            <a:off x="4572000" y="3695040"/>
            <a:ext cx="6783480" cy="2247840"/>
          </a:xfrm>
          <a:prstGeom prst="rect">
            <a:avLst/>
          </a:prstGeom>
          <a:ln w="0">
            <a:noFill/>
          </a:ln>
        </p:spPr>
      </p:pic>
      <p:sp>
        <p:nvSpPr>
          <p:cNvPr id="436" name=""/>
          <p:cNvSpPr/>
          <p:nvPr/>
        </p:nvSpPr>
        <p:spPr>
          <a:xfrm>
            <a:off x="685800" y="1407600"/>
            <a:ext cx="4113360" cy="270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KSC LC-39A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Kennedy Space Center in Florida.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13 flights, 10 successful missions.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   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Heavy payload are “high risk”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Success does not seem to depend upon boosters versions with low mass payload &lt;5500kg.  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B5 and FT are the most reused launchers. Data is not sufficient, but may indicates that they are as reliable as 1</a:t>
            </a:r>
            <a:r>
              <a:rPr b="0" lang="en-US" sz="1600" spc="-1" strike="noStrike" baseline="14000000">
                <a:solidFill>
                  <a:srgbClr val="000000"/>
                </a:solidFill>
                <a:latin typeface="Calibri"/>
                <a:ea typeface="DejaVu Sans"/>
              </a:rPr>
              <a:t>st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 time launchers.  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437" name="" descr=""/>
          <p:cNvPicPr/>
          <p:nvPr/>
        </p:nvPicPr>
        <p:blipFill>
          <a:blip r:embed="rId3"/>
          <a:stretch/>
        </p:blipFill>
        <p:spPr>
          <a:xfrm>
            <a:off x="4572000" y="1389960"/>
            <a:ext cx="6784200" cy="2038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EF8A97AB-D2BB-4C8D-8C85-D78B84D51626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37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/>
          </p:nvPr>
        </p:nvSpPr>
        <p:spPr>
          <a:xfrm>
            <a:off x="770040" y="1371600"/>
            <a:ext cx="10405440" cy="274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40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1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outcome v. Payload mass (all sites)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441" name="" descr=""/>
          <p:cNvPicPr/>
          <p:nvPr/>
        </p:nvPicPr>
        <p:blipFill>
          <a:blip r:embed="rId2"/>
          <a:stretch/>
        </p:blipFill>
        <p:spPr>
          <a:xfrm>
            <a:off x="2057400" y="3657600"/>
            <a:ext cx="7396200" cy="2741760"/>
          </a:xfrm>
          <a:prstGeom prst="rect">
            <a:avLst/>
          </a:prstGeom>
          <a:ln w="0">
            <a:noFill/>
          </a:ln>
        </p:spPr>
      </p:pic>
      <p:sp>
        <p:nvSpPr>
          <p:cNvPr id="442" name=""/>
          <p:cNvSpPr/>
          <p:nvPr/>
        </p:nvSpPr>
        <p:spPr>
          <a:xfrm>
            <a:off x="685800" y="1407600"/>
            <a:ext cx="10514160" cy="252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lvl="1" marL="432000" indent="-216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V1.0 and v1.1 are early launchers with low reliability.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Landing legs, were pioneered on the Falcon 9 v1.1 version, but that version never landed intact.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They were phased out in 2015.</a:t>
            </a:r>
            <a:endParaRPr b="0" lang="en-U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FT: “Full Thrust” is the next generation and has the highest success rate for payload mass under 6 tons. Including with “drone landing” (see details in next slide).</a:t>
            </a:r>
            <a:endParaRPr b="0" lang="en-U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Many FT flights are done with reused launchers. And show good reliability.  </a:t>
            </a:r>
            <a:endParaRPr b="0" lang="en-U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Heavy payload are “high risk”.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D7D6FCA3-043B-4ECA-B0AC-2B7E0CDC9199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38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444" name="PlaceHolder 2"/>
          <p:cNvSpPr>
            <a:spLocks noGrp="1"/>
          </p:cNvSpPr>
          <p:nvPr>
            <p:ph/>
          </p:nvPr>
        </p:nvSpPr>
        <p:spPr>
          <a:xfrm>
            <a:off x="914400" y="1371960"/>
            <a:ext cx="7951680" cy="434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1600" spc="-1" strike="noStrike">
                <a:solidFill>
                  <a:srgbClr val="292929"/>
                </a:solidFill>
                <a:latin typeface="Calibri"/>
              </a:rPr>
              <a:t>List the names of Falcon 9 boosters which have successfully landed on drone ship and had payload mass greater than 4000 but less than 6000 kg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1600" spc="-1" strike="noStrike">
                <a:solidFill>
                  <a:srgbClr val="292929"/>
                </a:solidFill>
                <a:latin typeface="Calibri"/>
              </a:rPr>
              <a:t>Recent Full Thrust (FT) boosters exhibit the highest success rate on drone ship landing. Including with GTO flights.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1600" spc="-1" strike="noStrike">
                <a:solidFill>
                  <a:srgbClr val="292929"/>
                </a:solidFill>
                <a:latin typeface="Calibri"/>
              </a:rPr>
              <a:t>It bodes well if SpaceX introduces a concept like “Sea Launch” for GTO launches at sea, close to the equator.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445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5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Successful Drone Ship Landing with Payload mass between 4000 and 6000 kg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446" name="" descr=""/>
          <p:cNvPicPr/>
          <p:nvPr/>
        </p:nvPicPr>
        <p:blipFill>
          <a:blip r:embed="rId2"/>
          <a:stretch/>
        </p:blipFill>
        <p:spPr>
          <a:xfrm>
            <a:off x="914400" y="3323160"/>
            <a:ext cx="7951680" cy="2701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FFC29BC1-8307-4DB0-8B83-025CAB8BB472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166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Executive Summary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67" name=""/>
          <p:cNvSpPr/>
          <p:nvPr/>
        </p:nvSpPr>
        <p:spPr>
          <a:xfrm>
            <a:off x="1143000" y="1600200"/>
            <a:ext cx="10051560" cy="411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In a highly competitive business environment: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SpaceX has revolutionized the launch of satellites with a concept of reusable launcher/booster: Falcon9/Falcon 9 Heavy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The main advantage of this concept is the significant reduction in cost per kg.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Reliability problems remain compared to classic launch vehicles like Soyuz or Ariane-5.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;Calibri"/>
              </a:rPr>
              <a:t>For maintaining the “low cost” competitive advantage, compared with classic launchers, Falcon9 mission success is defined as the successful recovery or landing of the booster. 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;Calibri"/>
              </a:rPr>
              <a:t>Falcon9 booster successful recovery depends on features such as: </a:t>
            </a:r>
            <a:endParaRPr b="0" lang="en-US" sz="1800" spc="-1" strike="noStrike">
              <a:latin typeface="Arial"/>
            </a:endParaRPr>
          </a:p>
          <a:p>
            <a:pPr lvl="4" marL="108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;Calibri"/>
              </a:rPr>
              <a:t>orbit </a:t>
            </a:r>
            <a:endParaRPr b="0" lang="en-US" sz="1800" spc="-1" strike="noStrike">
              <a:latin typeface="Arial"/>
            </a:endParaRPr>
          </a:p>
          <a:p>
            <a:pPr lvl="4" marL="108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;Calibri"/>
              </a:rPr>
              <a:t>payload mass </a:t>
            </a:r>
            <a:endParaRPr b="0" lang="en-US" sz="1800" spc="-1" strike="noStrike">
              <a:latin typeface="Arial"/>
            </a:endParaRPr>
          </a:p>
          <a:p>
            <a:pPr lvl="4" marL="108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;Calibri"/>
              </a:rPr>
              <a:t>booster versions</a:t>
            </a:r>
            <a:endParaRPr b="0" lang="en-US" sz="1800" spc="-1" strike="noStrike">
              <a:latin typeface="Arial"/>
            </a:endParaRPr>
          </a:p>
          <a:p>
            <a:pPr lvl="4" marL="108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;Calibri"/>
              </a:rPr>
              <a:t>Launching sites… 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;Calibri"/>
              </a:rPr>
              <a:t>Based on these features, the best Machine Learning supervised classification model developed in this report, predicted booster recovery outcome with an accuracy close to 94%.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TextBox 1"/>
          <p:cNvSpPr/>
          <p:nvPr/>
        </p:nvSpPr>
        <p:spPr>
          <a:xfrm>
            <a:off x="659880" y="3200400"/>
            <a:ext cx="5275800" cy="14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99ffff"/>
                </a:solidFill>
                <a:latin typeface="Verdana"/>
                <a:ea typeface="SF Pro"/>
              </a:rPr>
              <a:t>Section 5</a:t>
            </a:r>
            <a:br/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99ffff"/>
                </a:solidFill>
                <a:latin typeface="Verdana"/>
                <a:ea typeface="SF Pro"/>
              </a:rPr>
              <a:t>Predictive Analysis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99ffff"/>
                </a:solidFill>
                <a:latin typeface="Verdana"/>
                <a:ea typeface="SF Pro"/>
              </a:rPr>
              <a:t>(Classification)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5438A029-72D3-45F9-8316-79A11995A23B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39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449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Classification Accuracy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450" name="" descr=""/>
          <p:cNvPicPr/>
          <p:nvPr/>
        </p:nvPicPr>
        <p:blipFill>
          <a:blip r:embed="rId2"/>
          <a:stretch/>
        </p:blipFill>
        <p:spPr>
          <a:xfrm>
            <a:off x="5504760" y="2286000"/>
            <a:ext cx="5923440" cy="3198600"/>
          </a:xfrm>
          <a:prstGeom prst="rect">
            <a:avLst/>
          </a:prstGeom>
          <a:ln w="0">
            <a:noFill/>
          </a:ln>
        </p:spPr>
      </p:pic>
      <p:sp>
        <p:nvSpPr>
          <p:cNvPr id="451" name=""/>
          <p:cNvSpPr/>
          <p:nvPr/>
        </p:nvSpPr>
        <p:spPr>
          <a:xfrm>
            <a:off x="685800" y="2286000"/>
            <a:ext cx="4817520" cy="25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Classification Accuracy with test set.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c9211e"/>
                </a:solidFill>
                <a:latin typeface="Calibri"/>
                <a:ea typeface="DejaVu Sans"/>
              </a:rPr>
              <a:t>Results with “train test split” random_state=3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Optimization of SVM and LR hyper-parameters was refined for increasing accuracy with train set.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It did not necessarily improved accuracy with test set.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Test set is too small.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In our case, KNN exhibits the best accuracy: ~94%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81B28FF1-BAEB-4DEC-BB9D-27D885A013DE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41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453" name="PlaceHolder 2"/>
          <p:cNvSpPr>
            <a:spLocks noGrp="1"/>
          </p:cNvSpPr>
          <p:nvPr>
            <p:ph/>
          </p:nvPr>
        </p:nvSpPr>
        <p:spPr>
          <a:xfrm>
            <a:off x="770040" y="2057400"/>
            <a:ext cx="5629320" cy="3802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292929"/>
                </a:solidFill>
                <a:latin typeface="Calibri"/>
              </a:rPr>
              <a:t>k-nearest neighbors algorithm (k-NN) is the best “predictor”</a:t>
            </a:r>
            <a:endParaRPr b="0" lang="en-US" sz="16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292929"/>
                </a:solidFill>
                <a:latin typeface="Calibri"/>
              </a:rPr>
              <a:t>The model perfectly predicts mission failure</a:t>
            </a:r>
            <a:endParaRPr b="0" lang="en-US" sz="16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292929"/>
                </a:solidFill>
                <a:latin typeface="Calibri"/>
              </a:rPr>
              <a:t>1 false negative for successful booster landing (recovery)  </a:t>
            </a:r>
            <a:r>
              <a:rPr b="0" lang="en-US" sz="1300" spc="-1" strike="noStrike">
                <a:solidFill>
                  <a:srgbClr val="292929"/>
                </a:solidFill>
                <a:latin typeface="Abadi"/>
              </a:rPr>
              <a:t> 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454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Confusion Matrix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455" name="" descr=""/>
          <p:cNvPicPr/>
          <p:nvPr/>
        </p:nvPicPr>
        <p:blipFill>
          <a:blip r:embed="rId2"/>
          <a:stretch/>
        </p:blipFill>
        <p:spPr>
          <a:xfrm>
            <a:off x="7025760" y="1805760"/>
            <a:ext cx="4402080" cy="3907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56265E26-964A-468B-B7DE-6AAD64C95C9F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42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457" name="TextBox 9"/>
          <p:cNvSpPr/>
          <p:nvPr/>
        </p:nvSpPr>
        <p:spPr>
          <a:xfrm>
            <a:off x="659880" y="3200400"/>
            <a:ext cx="436068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e7e6e6"/>
                </a:solidFill>
                <a:latin typeface="Tahoma"/>
                <a:ea typeface="SF Pro"/>
              </a:rPr>
              <a:t>Conclusions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10FA8786-BCBA-45ED-93C3-96F52A0BD7B6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42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459" name="Title 8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Conclusions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60" name=""/>
          <p:cNvSpPr/>
          <p:nvPr/>
        </p:nvSpPr>
        <p:spPr>
          <a:xfrm>
            <a:off x="687240" y="1373040"/>
            <a:ext cx="10971000" cy="685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We defined success as a successful recovery process of Falcon9 booster.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From Falcon 9 and Wiki we imported data and developed tools for investigating factors driving successful booster recovery: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;Calibri"/>
              </a:rPr>
              <a:t>Payload, Orbit, Booster version, Launching sites…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Based on these features, we selected a supervised classification model capable of predicting launch outcome with a 94% accuracy.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Falcon9 booster recovery process is more risky than a classic launcher, but its success rate: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-increases overtime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-at 66%, it is sufficient for maintaining a competitive cost per kg compared with classic Ariane5 /Ariane 6.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SpaceX GEO/GTO flights are more risky.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Failure could be linked to energy deployed at lift-off, vibrations damaging of electronics, control systems of the booster.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ESA/ArianeEspace, Soyuz have an advantage in terms of launch site, on the equator: less energy is required for GTO/GEO flights.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SpaceX could improve GEO/GTO flights success with a concept like “Sea Launch” close to the equator.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Recent successes with FT boosters landing on “drone ship”, bodes well for such a solution.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Even with recent recovery failure for GTO/GEO,  SpaceX will maintain a sufficient lead in terms of cost per kg. vs Ariane5 and the new Ariane 6.  Starship may well crush further the competition if similar success rate is achieved.     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;Calibri"/>
                <a:ea typeface="Calibri;Calibri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4DDA850D-3FA3-4053-98FD-DADB70EFD2A9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44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462" name="Title 4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References and Jupyter Notebooks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63" name=""/>
          <p:cNvSpPr/>
          <p:nvPr/>
        </p:nvSpPr>
        <p:spPr>
          <a:xfrm>
            <a:off x="685800" y="1828800"/>
            <a:ext cx="10278720" cy="117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[1] </a:t>
            </a:r>
            <a:r>
              <a:rPr b="0" lang="en-US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https://arstechnica.com/science/2021/03/european-leaders-say-an-immediate-response-needed-to-the-rise-of-spacex/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[2] </a:t>
            </a:r>
            <a:r>
              <a:rPr b="0" lang="en-US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https://www.arianespace.com/vehicle/ariane-5/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[3] </a:t>
            </a:r>
            <a:r>
              <a:rPr b="0" lang="en-US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https://www.arianespace.com/wp-content/uploads/2020/06/Arianespace_Brochure_Ariane5_Sept2019.pdf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[4] </a:t>
            </a:r>
            <a:r>
              <a:rPr b="0" lang="en-US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5"/>
              </a:rPr>
              <a:t>https://www.arianespace.com/ariane-6/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[5] </a:t>
            </a:r>
            <a:r>
              <a:rPr b="0" lang="en-US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6"/>
              </a:rPr>
              <a:t>https://www.arianespace.com/wp-content/uploads/2020/06/Arianespace_Brochure_Ariane6_Sept2019.pdf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[6] </a:t>
            </a:r>
            <a:r>
              <a:rPr b="0" lang="en-US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7"/>
              </a:rPr>
              <a:t>https://www.inverse.com/innovation/ariane-6-vs-spacex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ff"/>
                </a:solidFill>
                <a:latin typeface="Arial"/>
                <a:ea typeface="DejaVu Sans"/>
              </a:rPr>
              <a:t>[7] </a:t>
            </a:r>
            <a:r>
              <a:rPr b="0" lang="en-US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8"/>
              </a:rPr>
              <a:t>https://adsabs.harvard.edu/full/1996ESASP.386..237F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100" spc="-1" strike="noStrike">
              <a:latin typeface="Arial"/>
            </a:endParaRPr>
          </a:p>
        </p:txBody>
      </p:sp>
      <p:sp>
        <p:nvSpPr>
          <p:cNvPr id="464" name=""/>
          <p:cNvSpPr/>
          <p:nvPr/>
        </p:nvSpPr>
        <p:spPr>
          <a:xfrm>
            <a:off x="770400" y="3511080"/>
            <a:ext cx="10058400" cy="25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</a:rPr>
              <a:t>https://github.com/DrStef/Applied_Data_Science_Capstone</a:t>
            </a:r>
            <a:endParaRPr b="0" lang="en-US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9"/>
              </a:rPr>
              <a:t>https://github.com/DrStef/Applied_Data_Science_Capstone/blob/main/GH_jupyter-labs-spacex-data-collection-api_v5.ipynb</a:t>
            </a:r>
            <a:endParaRPr b="0" lang="en-US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0"/>
              </a:rPr>
              <a:t>https://github.com/DrStef/Applied_Data_Science_Capstone/blob/main/GH_labs-jupyter-spacex-Data%20wrangling_v3.ipynb</a:t>
            </a:r>
            <a:endParaRPr b="0" lang="en-US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1"/>
              </a:rPr>
              <a:t>https://github.com/DrStef/Applied_Data_Science_Capstone/blob/main/GH_jupyter-labs-eda-sql-coursera_v10.ipynb</a:t>
            </a:r>
            <a:endParaRPr b="0" lang="en-US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2"/>
              </a:rPr>
              <a:t>https://github.com/DrStef/Applied_Data_Science_Capstone/blob/main/GH_jupyter-labs-eda-dataviz-v10.ipynb</a:t>
            </a:r>
            <a:endParaRPr b="0" lang="en-US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3"/>
              </a:rPr>
              <a:t>https://github.com/DrStef/Applied_Data_Science_Capstone/blob/main/GH_SpaceX_Machine%20Learning%20Prediction_Part_5_v8_shuffling.ipynb</a:t>
            </a:r>
            <a:endParaRPr b="0" lang="en-US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4"/>
              </a:rPr>
              <a:t>https://nbviewer.org/github/DrStef/Applied_Data_Science_Capstone/blob/main/GH_lab_jupyter_launch_site_location_v4.ipynb</a:t>
            </a:r>
            <a:endParaRPr b="0" lang="en-US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5"/>
              </a:rPr>
              <a:t>https://github.com/DrStef/Applied_Data_Science_Capstone/blob/main/GH_jupyter-labs-webscraping_v4.ipynb</a:t>
            </a:r>
            <a:r>
              <a:rPr b="0" lang="en-US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6"/>
              </a:rPr>
              <a:t>https://github.com/DrStef/Applied_Data_Science_Capstone/blob/main/GH_Build_a_Dashboard_Application_with_Plotly_Dash_v10.ipynb</a:t>
            </a:r>
            <a:endParaRPr b="0" lang="en-US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Extra web scraping for Ariane-5:</a:t>
            </a:r>
            <a:endParaRPr b="0" lang="en-US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pc="-1" strike="noStrike">
                <a:solidFill>
                  <a:srgbClr val="0000ff"/>
                </a:solidFill>
                <a:latin typeface="Arial"/>
                <a:ea typeface="DejaVu Sans"/>
                <a:hlinkClick r:id="rId17"/>
              </a:rPr>
              <a:t>https://github.com/DrStef/Applied_Data_Science_Capstone/blob/main/Applied_Data_Science_Capstone_Extra_Web_Scraping_v1.ipynb</a:t>
            </a:r>
            <a:endParaRPr b="0" lang="en-US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C5DD4DD0-BC4F-4961-BB4A-5D50BE2B0007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45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/>
          </p:nvPr>
        </p:nvSpPr>
        <p:spPr>
          <a:xfrm>
            <a:off x="770040" y="1859400"/>
            <a:ext cx="10506240" cy="4341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Include any relevant assets like Python code snippets, SQL queries, charts, Notebook outputs, or data sets that you may have created during this project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67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Appendix: SQL queries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7DBF53DD-EA0F-42A9-86B9-09529A94B91D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46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469" name="PlaceHolder 2"/>
          <p:cNvSpPr>
            <a:spLocks noGrp="1"/>
          </p:cNvSpPr>
          <p:nvPr>
            <p:ph/>
          </p:nvPr>
        </p:nvSpPr>
        <p:spPr>
          <a:xfrm>
            <a:off x="914400" y="1371600"/>
            <a:ext cx="9736200" cy="4341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1" lang="en-US" sz="1600" spc="-1" strike="noStrike">
                <a:solidFill>
                  <a:srgbClr val="292929"/>
                </a:solidFill>
                <a:latin typeface="Calibri"/>
              </a:rPr>
              <a:t>Calculate the total payload carried by boosters from NASA (2 methods)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70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Payload Mass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471" name="" descr=""/>
          <p:cNvPicPr/>
          <p:nvPr/>
        </p:nvPicPr>
        <p:blipFill>
          <a:blip r:embed="rId2"/>
          <a:stretch/>
        </p:blipFill>
        <p:spPr>
          <a:xfrm>
            <a:off x="2057400" y="1973520"/>
            <a:ext cx="7212600" cy="4195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2DBD87C2-4BC9-447B-8A04-F37AD195816C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47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473" name="PlaceHolder 2"/>
          <p:cNvSpPr>
            <a:spLocks noGrp="1"/>
          </p:cNvSpPr>
          <p:nvPr>
            <p:ph/>
          </p:nvPr>
        </p:nvSpPr>
        <p:spPr>
          <a:xfrm>
            <a:off x="770040" y="1371600"/>
            <a:ext cx="9736200" cy="4341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1600" spc="-1" strike="noStrike">
                <a:solidFill>
                  <a:srgbClr val="292929"/>
                </a:solidFill>
                <a:latin typeface="Abadi"/>
              </a:rPr>
              <a:t>Calculate the average payload mass carried by booster version F9 v1.1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474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Average Payload Mass by F9 v1.1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475" name="" descr=""/>
          <p:cNvPicPr/>
          <p:nvPr/>
        </p:nvPicPr>
        <p:blipFill>
          <a:blip r:embed="rId2"/>
          <a:stretch/>
        </p:blipFill>
        <p:spPr>
          <a:xfrm>
            <a:off x="770040" y="1828800"/>
            <a:ext cx="10215000" cy="1025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28E08210-5C8D-4F05-A960-FE0355A2719B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48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477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36200" cy="434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1600" spc="-1" strike="noStrike">
                <a:solidFill>
                  <a:srgbClr val="292929"/>
                </a:solidFill>
                <a:latin typeface="Abadi"/>
              </a:rPr>
              <a:t>Find the dates of the first successful landing outcome on ground pad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478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First Successful Ground Landing Date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479" name="" descr=""/>
          <p:cNvPicPr/>
          <p:nvPr/>
        </p:nvPicPr>
        <p:blipFill>
          <a:blip r:embed="rId2"/>
          <a:stretch/>
        </p:blipFill>
        <p:spPr>
          <a:xfrm>
            <a:off x="770040" y="2286000"/>
            <a:ext cx="9712080" cy="1017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31A00E7F-A659-4A11-AE48-67B09C434F1D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5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169" name="Title 1"/>
          <p:cNvSpPr/>
          <p:nvPr/>
        </p:nvSpPr>
        <p:spPr>
          <a:xfrm>
            <a:off x="828000" y="538560"/>
            <a:ext cx="105206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Introduction  -  Business understanding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757440" y="1359360"/>
            <a:ext cx="10636200" cy="188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Commercial rocket launches is a very competitive market. 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From 2000 to 2017,  Ariane 5 (ESA - Arianespace) dominated the market with: lower cost, high payload mass, </a:t>
            </a: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reliability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.  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In terms of cost, China, India, Russia are tough competitors with less reliable classic launchers like LongMarch, Proton, Soyuz-2, PSLV.  New players like BlueHorizon are still in early stage.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Since 2017, SpaceX Falcon9/Falcon9 Heavt is increasingly dominating the market with better cost per kg thanks to the reusable booster concept.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Competition may heat up again with the advent of Ariane 6 and SpaceX Starship. </a:t>
            </a:r>
            <a:endParaRPr b="0" lang="en-US" sz="1600" spc="-1" strike="noStrike">
              <a:latin typeface="Arial"/>
            </a:endParaRPr>
          </a:p>
        </p:txBody>
      </p:sp>
      <p:grpSp>
        <p:nvGrpSpPr>
          <p:cNvPr id="171" name=""/>
          <p:cNvGrpSpPr/>
          <p:nvPr/>
        </p:nvGrpSpPr>
        <p:grpSpPr>
          <a:xfrm>
            <a:off x="1143000" y="3429000"/>
            <a:ext cx="10113120" cy="2741760"/>
            <a:chOff x="1143000" y="3429000"/>
            <a:chExt cx="10113120" cy="2741760"/>
          </a:xfrm>
        </p:grpSpPr>
        <p:pic>
          <p:nvPicPr>
            <p:cNvPr id="172" name="" descr=""/>
            <p:cNvPicPr/>
            <p:nvPr/>
          </p:nvPicPr>
          <p:blipFill>
            <a:blip r:embed="rId2"/>
            <a:srcRect l="6663" t="4355" r="8064" b="0"/>
            <a:stretch/>
          </p:blipFill>
          <p:spPr>
            <a:xfrm>
              <a:off x="5414400" y="3429000"/>
              <a:ext cx="5841720" cy="2741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3" name="" descr=""/>
            <p:cNvPicPr/>
            <p:nvPr/>
          </p:nvPicPr>
          <p:blipFill>
            <a:blip r:embed="rId3"/>
            <a:stretch/>
          </p:blipFill>
          <p:spPr>
            <a:xfrm>
              <a:off x="1143000" y="3657600"/>
              <a:ext cx="3583080" cy="219312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3CFE2DCC-13E5-46C0-804D-61E5A1BF5955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49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481" name="PlaceHolder 2"/>
          <p:cNvSpPr>
            <a:spLocks noGrp="1"/>
          </p:cNvSpPr>
          <p:nvPr>
            <p:ph/>
          </p:nvPr>
        </p:nvSpPr>
        <p:spPr>
          <a:xfrm>
            <a:off x="775800" y="1598040"/>
            <a:ext cx="9736200" cy="4341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1600" spc="-1" strike="noStrike">
                <a:solidFill>
                  <a:srgbClr val="292929"/>
                </a:solidFill>
                <a:latin typeface="Calibri"/>
              </a:rPr>
              <a:t>List the names of the boosters which have carried the maximum payload mass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482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Boosters Carried Maximum Payload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483" name="" descr=""/>
          <p:cNvPicPr/>
          <p:nvPr/>
        </p:nvPicPr>
        <p:blipFill>
          <a:blip r:embed="rId2"/>
          <a:stretch/>
        </p:blipFill>
        <p:spPr>
          <a:xfrm>
            <a:off x="2514600" y="2385360"/>
            <a:ext cx="6465960" cy="332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439B8CF1-5A3F-4124-AA2A-97DC262C8C39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50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485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36200" cy="434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1600" spc="-1" strike="noStrike">
                <a:solidFill>
                  <a:srgbClr val="292929"/>
                </a:solidFill>
                <a:latin typeface="Calibri"/>
              </a:rPr>
              <a:t>List the failed landing_outcomes in drone ship, their booster versions, and launch site names for in year 2015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86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2015 Launch Records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487" name="" descr=""/>
          <p:cNvPicPr/>
          <p:nvPr/>
        </p:nvPicPr>
        <p:blipFill>
          <a:blip r:embed="rId2"/>
          <a:stretch/>
        </p:blipFill>
        <p:spPr>
          <a:xfrm>
            <a:off x="2697840" y="2514600"/>
            <a:ext cx="6214320" cy="2869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DFFD0308-FF4F-4C60-83C0-99DC921583B5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51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489" name="PlaceHolder 2"/>
          <p:cNvSpPr>
            <a:spLocks noGrp="1"/>
          </p:cNvSpPr>
          <p:nvPr>
            <p:ph/>
          </p:nvPr>
        </p:nvSpPr>
        <p:spPr>
          <a:xfrm>
            <a:off x="920520" y="1699560"/>
            <a:ext cx="4562640" cy="434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1600" spc="-1" strike="noStrike">
                <a:solidFill>
                  <a:srgbClr val="292929"/>
                </a:solidFill>
                <a:latin typeface="Calibri"/>
              </a:rPr>
              <a:t>Rank the count of landing outcomes (such as Failure (drone ship) or Success (ground pad)) between the date 2010-06-04 and 2017-03-20, in descending order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490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65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Rank Landing Outcomes Between 2010-06-04 and 2017-03-20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491" name="" descr=""/>
          <p:cNvPicPr/>
          <p:nvPr/>
        </p:nvPicPr>
        <p:blipFill>
          <a:blip r:embed="rId2"/>
          <a:stretch/>
        </p:blipFill>
        <p:spPr>
          <a:xfrm>
            <a:off x="5486400" y="1699560"/>
            <a:ext cx="5802840" cy="4240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F2247868-4BFD-4678-B849-DDCBE032329C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52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493" name="PlaceHolder 2"/>
          <p:cNvSpPr>
            <a:spLocks noGrp="1"/>
          </p:cNvSpPr>
          <p:nvPr>
            <p:ph/>
          </p:nvPr>
        </p:nvSpPr>
        <p:spPr>
          <a:xfrm>
            <a:off x="770040" y="1859400"/>
            <a:ext cx="10506240" cy="4341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PO, SSO, GTO, GEO.  From ESA website.  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94" name="Title 9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Glossary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495" name="" descr=""/>
          <p:cNvPicPr/>
          <p:nvPr/>
        </p:nvPicPr>
        <p:blipFill>
          <a:blip r:embed="rId2"/>
          <a:stretch/>
        </p:blipFill>
        <p:spPr>
          <a:xfrm>
            <a:off x="770040" y="2971800"/>
            <a:ext cx="3321720" cy="2736360"/>
          </a:xfrm>
          <a:prstGeom prst="rect">
            <a:avLst/>
          </a:prstGeom>
          <a:ln w="0">
            <a:noFill/>
          </a:ln>
        </p:spPr>
      </p:pic>
      <p:pic>
        <p:nvPicPr>
          <p:cNvPr id="496" name="" descr=""/>
          <p:cNvPicPr/>
          <p:nvPr/>
        </p:nvPicPr>
        <p:blipFill>
          <a:blip r:embed="rId3"/>
          <a:stretch/>
        </p:blipFill>
        <p:spPr>
          <a:xfrm>
            <a:off x="4343400" y="2971800"/>
            <a:ext cx="3321720" cy="2736360"/>
          </a:xfrm>
          <a:prstGeom prst="rect">
            <a:avLst/>
          </a:prstGeom>
          <a:ln w="0">
            <a:noFill/>
          </a:ln>
        </p:spPr>
      </p:pic>
      <p:pic>
        <p:nvPicPr>
          <p:cNvPr id="497" name="" descr=""/>
          <p:cNvPicPr/>
          <p:nvPr/>
        </p:nvPicPr>
        <p:blipFill>
          <a:blip r:embed="rId4"/>
          <a:stretch/>
        </p:blipFill>
        <p:spPr>
          <a:xfrm>
            <a:off x="8001000" y="2971800"/>
            <a:ext cx="3321720" cy="2736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extBox 8"/>
          <p:cNvSpPr/>
          <p:nvPr/>
        </p:nvSpPr>
        <p:spPr>
          <a:xfrm>
            <a:off x="659880" y="3200400"/>
            <a:ext cx="52758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e7e6e6"/>
                </a:solidFill>
                <a:latin typeface="Verdana"/>
                <a:ea typeface="SF Pro"/>
              </a:rPr>
              <a:t>Thank you !</a:t>
            </a:r>
            <a:endParaRPr b="0" lang="en-US" sz="32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BA0F75CC-E12D-4AE5-8532-3FEC7B9378A1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6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175" name="Title 6"/>
          <p:cNvSpPr/>
          <p:nvPr/>
        </p:nvSpPr>
        <p:spPr>
          <a:xfrm>
            <a:off x="828000" y="538560"/>
            <a:ext cx="105206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Introduction  -  Business understanding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76" name=""/>
          <p:cNvSpPr/>
          <p:nvPr/>
        </p:nvSpPr>
        <p:spPr>
          <a:xfrm>
            <a:off x="524880" y="6054480"/>
            <a:ext cx="300600" cy="33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2"/>
          <a:stretch/>
        </p:blipFill>
        <p:spPr>
          <a:xfrm>
            <a:off x="5029200" y="4473000"/>
            <a:ext cx="6575400" cy="1235160"/>
          </a:xfrm>
          <a:prstGeom prst="rect">
            <a:avLst/>
          </a:prstGeom>
          <a:ln w="0">
            <a:noFill/>
          </a:ln>
        </p:spPr>
      </p:pic>
      <p:sp>
        <p:nvSpPr>
          <p:cNvPr id="178" name=""/>
          <p:cNvSpPr/>
          <p:nvPr/>
        </p:nvSpPr>
        <p:spPr>
          <a:xfrm>
            <a:off x="457560" y="1600200"/>
            <a:ext cx="5250600" cy="319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9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Falcon 9/Falcon9 heavy  v. Ariane 6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Falcon9 / Falcon 9 Heavy can easily compete with new Ariane 6 (2 or 4 boosters) in terms of:</a:t>
            </a:r>
            <a:endParaRPr b="0" lang="en-US" sz="1600" spc="-1" strike="noStrike">
              <a:latin typeface="Arial"/>
            </a:endParaRPr>
          </a:p>
          <a:p>
            <a:pPr lvl="3" marL="864000" indent="-216000">
              <a:lnSpc>
                <a:spcPct val="9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Cost per kg</a:t>
            </a:r>
            <a:endParaRPr b="0" lang="en-US" sz="1600" spc="-1" strike="noStrike">
              <a:latin typeface="Arial"/>
            </a:endParaRPr>
          </a:p>
          <a:p>
            <a:pPr lvl="3" marL="864000" indent="-216000">
              <a:lnSpc>
                <a:spcPct val="9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Payload mass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SpaceX Starship will further crush the competition in both domains. 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Falcon9 and Starship costs are way lower due to reuse of boosters 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Ariane-6 will be a classic launcher for reliability purposes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Falcon9 reliability can’t compete with Ariane-5G record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Falcon9 booster recovery success rate is still an issue.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720"/>
              </a:spcBef>
              <a:buNone/>
            </a:pPr>
            <a:endParaRPr b="0" lang="en-US" sz="1600" spc="-1" strike="noStrike">
              <a:latin typeface="Arial"/>
            </a:endParaRPr>
          </a:p>
        </p:txBody>
      </p:sp>
      <p:grpSp>
        <p:nvGrpSpPr>
          <p:cNvPr id="179" name=""/>
          <p:cNvGrpSpPr/>
          <p:nvPr/>
        </p:nvGrpSpPr>
        <p:grpSpPr>
          <a:xfrm>
            <a:off x="6036480" y="1601640"/>
            <a:ext cx="5158080" cy="2532600"/>
            <a:chOff x="6036480" y="1601640"/>
            <a:chExt cx="5158080" cy="2532600"/>
          </a:xfrm>
        </p:grpSpPr>
        <p:grpSp>
          <p:nvGrpSpPr>
            <p:cNvPr id="180" name=""/>
            <p:cNvGrpSpPr/>
            <p:nvPr/>
          </p:nvGrpSpPr>
          <p:grpSpPr>
            <a:xfrm>
              <a:off x="6036480" y="1601640"/>
              <a:ext cx="5158080" cy="2277720"/>
              <a:chOff x="6036480" y="1601640"/>
              <a:chExt cx="5158080" cy="2277720"/>
            </a:xfrm>
          </p:grpSpPr>
          <p:pic>
            <p:nvPicPr>
              <p:cNvPr id="181" name="" descr=""/>
              <p:cNvPicPr/>
              <p:nvPr/>
            </p:nvPicPr>
            <p:blipFill>
              <a:blip r:embed="rId3"/>
              <a:stretch/>
            </p:blipFill>
            <p:spPr>
              <a:xfrm>
                <a:off x="6036480" y="1601640"/>
                <a:ext cx="2908800" cy="22777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82" name="" descr=""/>
              <p:cNvPicPr/>
              <p:nvPr/>
            </p:nvPicPr>
            <p:blipFill>
              <a:blip r:embed="rId4"/>
              <a:stretch/>
            </p:blipFill>
            <p:spPr>
              <a:xfrm>
                <a:off x="8953560" y="1601640"/>
                <a:ext cx="2241000" cy="227772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183" name=""/>
            <p:cNvSpPr/>
            <p:nvPr/>
          </p:nvSpPr>
          <p:spPr>
            <a:xfrm>
              <a:off x="6400800" y="3881160"/>
              <a:ext cx="4570200" cy="253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3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  </a:t>
              </a:r>
              <a:r>
                <a:rPr b="0" lang="en-US" sz="13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Ariane 64 (4 boosters)                                          SpaceX Starship</a:t>
              </a:r>
              <a:endParaRPr b="0" lang="en-US" sz="13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EE14908C-C75A-4FC4-9403-9B4A36C97701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7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185" name="Title 2"/>
          <p:cNvSpPr/>
          <p:nvPr/>
        </p:nvSpPr>
        <p:spPr>
          <a:xfrm>
            <a:off x="828000" y="538560"/>
            <a:ext cx="105206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Introduction - Business understanding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86" name=""/>
          <p:cNvSpPr/>
          <p:nvPr/>
        </p:nvSpPr>
        <p:spPr>
          <a:xfrm>
            <a:off x="691560" y="1371600"/>
            <a:ext cx="6622200" cy="411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buNone/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DejaVu Sans"/>
              </a:rPr>
              <a:t>SpaceX CEO Elon Musk has criticized European efforts in the emergent new space race. In March 2021, he wrote on Twitter: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1500" spc="-1" strike="noStrike">
                <a:solidFill>
                  <a:srgbClr val="990000"/>
                </a:solidFill>
                <a:latin typeface="Calibri"/>
                <a:ea typeface="DejaVu Sans"/>
              </a:rPr>
              <a:t>“</a:t>
            </a:r>
            <a:r>
              <a:rPr b="0" i="1" lang="en-US" sz="1500" spc="-1" strike="noStrike">
                <a:solidFill>
                  <a:srgbClr val="990000"/>
                </a:solidFill>
                <a:latin typeface="Calibri"/>
                <a:ea typeface="DejaVu Sans"/>
              </a:rPr>
              <a:t>They are aiming too low. Only rockets that are fully &amp; rapidly reusable will be competitive. Everything else will seem like a cloth biplane in the age of jets.”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Reliability v. Risky concept: “reusability” and Significant cost reduction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;Calibri"/>
              </a:rPr>
              <a:t>SpaceX financial viability heavily depends on the successful landing of the booster (booster recovery) defined as “mission success”. 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;Calibri"/>
              </a:rPr>
              <a:t>Using SpaceX Falcon9 database, we develop AI tools: 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;Calibri"/>
              </a:rPr>
              <a:t>for visualizing, analyzing features conditioning mission success  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;Calibri"/>
              </a:rPr>
              <a:t>for predicting Falcon 9 success and SpaceX financial viability using supervised classification algorithms.</a:t>
            </a:r>
            <a:r>
              <a:rPr b="0" lang="en-US" sz="1800" spc="-1" strike="noStrike">
                <a:solidFill>
                  <a:srgbClr val="000000"/>
                </a:solidFill>
                <a:latin typeface="Calibri;Calibri"/>
                <a:ea typeface="Calibri;Calibri"/>
              </a:rPr>
              <a:t> 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2"/>
          <a:srcRect l="0" t="0" r="0" b="20836"/>
          <a:stretch/>
        </p:blipFill>
        <p:spPr>
          <a:xfrm>
            <a:off x="7232760" y="1317240"/>
            <a:ext cx="4195440" cy="4789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sldNum"/>
          </p:nvPr>
        </p:nvSpPr>
        <p:spPr>
          <a:xfrm>
            <a:off x="10744200" y="6356520"/>
            <a:ext cx="1438560" cy="355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EFFED611-BC1E-4CCA-9A81-CB48C0BE458B}" type="slidenum">
              <a:rPr b="1" lang="en-US" sz="1600" spc="-1" strike="noStrike">
                <a:solidFill>
                  <a:srgbClr val="ffffff"/>
                </a:solidFill>
                <a:latin typeface="Abadi"/>
              </a:rPr>
              <a:t>7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189" name="TextBox 3"/>
          <p:cNvSpPr/>
          <p:nvPr/>
        </p:nvSpPr>
        <p:spPr>
          <a:xfrm>
            <a:off x="659880" y="3200400"/>
            <a:ext cx="3217680" cy="7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e7e6e6"/>
                </a:solidFill>
                <a:latin typeface="Verdana"/>
                <a:ea typeface="SF Pro"/>
              </a:rPr>
              <a:t>Section 1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e7e6e6"/>
                </a:solidFill>
                <a:latin typeface="Verdana"/>
                <a:ea typeface="SF Pro"/>
              </a:rPr>
              <a:t>Methodology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C784C92D-32B8-4049-9616-74201C95611C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7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191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Methodology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92" name=""/>
          <p:cNvSpPr/>
          <p:nvPr/>
        </p:nvSpPr>
        <p:spPr>
          <a:xfrm>
            <a:off x="914400" y="1600200"/>
            <a:ext cx="10509480" cy="381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2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Methodology steps: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9"/>
              </a:spcBef>
              <a:buNone/>
              <a:tabLst>
                <a:tab algn="l" pos="0"/>
              </a:tabLst>
            </a:pPr>
            <a:r>
              <a:rPr b="1" lang="en-US" sz="2150" spc="-1" strike="noStrike">
                <a:solidFill>
                  <a:srgbClr val="000000"/>
                </a:solidFill>
                <a:latin typeface="Calibri"/>
                <a:ea typeface="Segoe UI"/>
              </a:rPr>
              <a:t>1. </a:t>
            </a:r>
            <a:r>
              <a:rPr b="1" lang="en-US" sz="2150" spc="-1" strike="noStrike">
                <a:solidFill>
                  <a:srgbClr val="000000"/>
                </a:solidFill>
                <a:latin typeface="Calibri"/>
                <a:ea typeface="Segoe UI"/>
              </a:rPr>
              <a:t>	</a:t>
            </a:r>
            <a:r>
              <a:rPr b="1" lang="en-US" sz="2150" spc="-1" strike="noStrike">
                <a:solidFill>
                  <a:srgbClr val="000000"/>
                </a:solidFill>
                <a:latin typeface="Calibri"/>
                <a:ea typeface="Segoe UI"/>
              </a:rPr>
              <a:t>Data collection from open Data base and Wikipedia (Falcon9, Ariane-5). </a:t>
            </a:r>
            <a:endParaRPr b="0" lang="en-US" sz="215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9"/>
              </a:spcBef>
              <a:buNone/>
              <a:tabLst>
                <a:tab algn="l" pos="0"/>
              </a:tabLst>
            </a:pPr>
            <a:r>
              <a:rPr b="1" lang="en-US" sz="2150" spc="-1" strike="noStrike">
                <a:solidFill>
                  <a:srgbClr val="000000"/>
                </a:solidFill>
                <a:latin typeface="Calibri"/>
                <a:ea typeface="Segoe UI"/>
              </a:rPr>
              <a:t>2.</a:t>
            </a:r>
            <a:r>
              <a:rPr b="1" lang="en-US" sz="2150" spc="-1" strike="noStrike">
                <a:solidFill>
                  <a:srgbClr val="000000"/>
                </a:solidFill>
                <a:latin typeface="Calibri"/>
                <a:ea typeface="Segoe UI"/>
              </a:rPr>
              <a:t>	</a:t>
            </a:r>
            <a:r>
              <a:rPr b="1" lang="en-US" sz="2150" spc="-1" strike="noStrike">
                <a:solidFill>
                  <a:srgbClr val="000000"/>
                </a:solidFill>
                <a:latin typeface="Calibri"/>
                <a:ea typeface="Segoe UI"/>
              </a:rPr>
              <a:t>Data wrangling.</a:t>
            </a:r>
            <a:endParaRPr b="0" lang="en-US" sz="215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9"/>
              </a:spcBef>
              <a:buNone/>
              <a:tabLst>
                <a:tab algn="l" pos="0"/>
              </a:tabLst>
            </a:pPr>
            <a:r>
              <a:rPr b="1" lang="en-US" sz="2150" spc="-1" strike="noStrike">
                <a:solidFill>
                  <a:srgbClr val="000000"/>
                </a:solidFill>
                <a:latin typeface="Calibri"/>
                <a:ea typeface="Segoe UI"/>
              </a:rPr>
              <a:t>3.</a:t>
            </a:r>
            <a:r>
              <a:rPr b="1" lang="en-US" sz="2150" spc="-1" strike="noStrike">
                <a:solidFill>
                  <a:srgbClr val="000000"/>
                </a:solidFill>
                <a:latin typeface="Calibri"/>
                <a:ea typeface="Segoe UI"/>
              </a:rPr>
              <a:t>	</a:t>
            </a:r>
            <a:r>
              <a:rPr b="1" lang="en-US" sz="2150" spc="-1" strike="noStrike">
                <a:solidFill>
                  <a:srgbClr val="000000"/>
                </a:solidFill>
                <a:latin typeface="Calibri"/>
                <a:ea typeface="Segoe UI"/>
              </a:rPr>
              <a:t>Exploratory data analysis using SQL query and visualization of correlation between parameters. </a:t>
            </a:r>
            <a:endParaRPr b="0" lang="en-US" sz="215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9"/>
              </a:spcBef>
              <a:buNone/>
              <a:tabLst>
                <a:tab algn="l" pos="0"/>
              </a:tabLst>
            </a:pPr>
            <a:r>
              <a:rPr b="1" lang="en-US" sz="2150" spc="-1" strike="noStrike">
                <a:solidFill>
                  <a:srgbClr val="000000"/>
                </a:solidFill>
                <a:latin typeface="Calibri"/>
                <a:ea typeface="Segoe UI"/>
              </a:rPr>
              <a:t>4.</a:t>
            </a:r>
            <a:r>
              <a:rPr b="1" lang="en-US" sz="2150" spc="-1" strike="noStrike">
                <a:solidFill>
                  <a:srgbClr val="000000"/>
                </a:solidFill>
                <a:latin typeface="Calibri"/>
                <a:ea typeface="Segoe UI"/>
              </a:rPr>
              <a:t>	</a:t>
            </a:r>
            <a:r>
              <a:rPr b="1" lang="en-US" sz="2150" spc="-1" strike="noStrike">
                <a:solidFill>
                  <a:srgbClr val="000000"/>
                </a:solidFill>
                <a:latin typeface="Calibri"/>
                <a:ea typeface="Segoe UI"/>
              </a:rPr>
              <a:t>Visual analytics: launch sites with Folium, success rates with Plotly Dash. </a:t>
            </a:r>
            <a:endParaRPr b="0" lang="en-US" sz="215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9"/>
              </a:spcBef>
              <a:buNone/>
              <a:tabLst>
                <a:tab algn="l" pos="0"/>
              </a:tabLst>
            </a:pPr>
            <a:r>
              <a:rPr b="1" lang="en-US" sz="2150" spc="-1" strike="noStrike">
                <a:solidFill>
                  <a:srgbClr val="000000"/>
                </a:solidFill>
                <a:latin typeface="Calibri"/>
                <a:ea typeface="Segoe UI"/>
              </a:rPr>
              <a:t>5.</a:t>
            </a:r>
            <a:r>
              <a:rPr b="1" lang="en-US" sz="2150" spc="-1" strike="noStrike">
                <a:solidFill>
                  <a:srgbClr val="000000"/>
                </a:solidFill>
                <a:latin typeface="Calibri"/>
                <a:ea typeface="Segoe UI"/>
              </a:rPr>
              <a:t>	</a:t>
            </a:r>
            <a:r>
              <a:rPr b="1" lang="en-US" sz="2150" spc="-1" strike="noStrike">
                <a:solidFill>
                  <a:srgbClr val="000000"/>
                </a:solidFill>
                <a:latin typeface="Calibri"/>
                <a:ea typeface="Segoe UI"/>
              </a:rPr>
              <a:t>Classification Models development and validations. Selection of best predictive model.</a:t>
            </a:r>
            <a:r>
              <a:rPr b="1" lang="en-US" sz="2150" spc="-1" strike="noStrike">
                <a:solidFill>
                  <a:srgbClr val="c9211e"/>
                </a:solidFill>
                <a:latin typeface="Calibri"/>
                <a:ea typeface="Segoe UI"/>
              </a:rPr>
              <a:t>  </a:t>
            </a:r>
            <a:endParaRPr b="0" lang="en-US" sz="215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1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4591</TotalTime>
  <Application>LibreOffice/7.2.5.2$Windows_X86_64 LibreOffice_project/499f9727c189e6ef3471021d6132d4c694f357e5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2021-04-29T18:58:34Z</dcterms:created>
  <dc:creator>YAN Luo</dc:creator>
  <dc:description/>
  <dc:language>en-US</dc:language>
  <cp:lastModifiedBy/>
  <dcterms:modified xsi:type="dcterms:W3CDTF">2022-06-27T21:15:50Z</dcterms:modified>
  <cp:revision>744</cp:revision>
  <dc:subject/>
  <dc:title> &lt;Title&gt;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Notes">
    <vt:r8>4</vt:r8>
  </property>
  <property fmtid="{D5CDD505-2E9C-101B-9397-08002B2CF9AE}" pid="4" name="PresentationFormat">
    <vt:lpwstr>Widescreen</vt:lpwstr>
  </property>
  <property fmtid="{D5CDD505-2E9C-101B-9397-08002B2CF9AE}" pid="5" name="Slides">
    <vt:r8>47</vt:r8>
  </property>
</Properties>
</file>